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.bin" ContentType="application/vnd.openxmlformats-officedocument.oleObject"/>
  <Override PartName="/ppt/notesSlides/notesSlide34.xml" ContentType="application/vnd.openxmlformats-officedocument.presentationml.notesSlide+xml"/>
  <Override PartName="/ppt/embeddings/oleObject4.bin" ContentType="application/vnd.openxmlformats-officedocument.oleObject"/>
  <Override PartName="/ppt/notesSlides/notesSlide35.xml" ContentType="application/vnd.openxmlformats-officedocument.presentationml.notesSlide+xml"/>
  <Override PartName="/ppt/embeddings/oleObject5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6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83" r:id="rId2"/>
    <p:sldId id="350" r:id="rId3"/>
    <p:sldId id="351" r:id="rId4"/>
    <p:sldId id="408" r:id="rId5"/>
    <p:sldId id="378" r:id="rId6"/>
    <p:sldId id="374" r:id="rId7"/>
    <p:sldId id="371" r:id="rId8"/>
    <p:sldId id="405" r:id="rId9"/>
    <p:sldId id="375" r:id="rId10"/>
    <p:sldId id="440" r:id="rId11"/>
    <p:sldId id="377" r:id="rId12"/>
    <p:sldId id="401" r:id="rId13"/>
    <p:sldId id="353" r:id="rId14"/>
    <p:sldId id="425" r:id="rId15"/>
    <p:sldId id="426" r:id="rId16"/>
    <p:sldId id="427" r:id="rId17"/>
    <p:sldId id="428" r:id="rId18"/>
    <p:sldId id="429" r:id="rId19"/>
    <p:sldId id="400" r:id="rId20"/>
    <p:sldId id="406" r:id="rId21"/>
    <p:sldId id="421" r:id="rId22"/>
    <p:sldId id="385" r:id="rId23"/>
    <p:sldId id="422" r:id="rId24"/>
    <p:sldId id="407" r:id="rId25"/>
    <p:sldId id="410" r:id="rId26"/>
    <p:sldId id="420" r:id="rId27"/>
    <p:sldId id="413" r:id="rId28"/>
    <p:sldId id="439" r:id="rId29"/>
    <p:sldId id="438" r:id="rId30"/>
    <p:sldId id="415" r:id="rId31"/>
    <p:sldId id="423" r:id="rId32"/>
    <p:sldId id="414" r:id="rId33"/>
    <p:sldId id="418" r:id="rId34"/>
    <p:sldId id="417" r:id="rId35"/>
    <p:sldId id="419" r:id="rId36"/>
    <p:sldId id="373" r:id="rId37"/>
    <p:sldId id="403" r:id="rId38"/>
    <p:sldId id="360" r:id="rId39"/>
    <p:sldId id="424" r:id="rId40"/>
    <p:sldId id="404" r:id="rId41"/>
    <p:sldId id="388" r:id="rId42"/>
    <p:sldId id="368" r:id="rId43"/>
    <p:sldId id="416" r:id="rId44"/>
    <p:sldId id="412" r:id="rId45"/>
    <p:sldId id="381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9EF4C1"/>
    <a:srgbClr val="9BF79B"/>
    <a:srgbClr val="F58B3B"/>
    <a:srgbClr val="FF3300"/>
    <a:srgbClr val="60C6DA"/>
    <a:srgbClr val="566ACE"/>
    <a:srgbClr val="9C5BCD"/>
    <a:srgbClr val="000099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86589" autoAdjust="0"/>
  </p:normalViewPr>
  <p:slideViewPr>
    <p:cSldViewPr snapToGrid="0">
      <p:cViewPr varScale="1">
        <p:scale>
          <a:sx n="73" d="100"/>
          <a:sy n="73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61058-7374-EC4D-AB26-48090BE7E752}" type="datetimeFigureOut">
              <a:rPr lang="fr-FR" smtClean="0"/>
              <a:pPr/>
              <a:t>15/06/2017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492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FD8B2-AFE2-48D1-B2BE-F0C332EC4BED}" type="datetimeFigureOut">
              <a:rPr lang="fr-FR" smtClean="0"/>
              <a:pPr/>
              <a:t>15/06/2017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97715-2CBA-4E07-93FF-60F6F4F6FCE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12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Sondes</a:t>
            </a:r>
            <a:r>
              <a:rPr lang="fr-FR" baseline="0" dirty="0" smtClean="0"/>
              <a:t> de Langmuir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Caméras rapides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Diagnostic micro-ondes de </a:t>
            </a:r>
            <a:r>
              <a:rPr lang="fr-FR" baseline="0" dirty="0" err="1" smtClean="0"/>
              <a:t>n_e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Spectroscopie…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sz="1800" baseline="0" dirty="0" smtClean="0"/>
              <a:t>m = r x </a:t>
            </a:r>
            <a:r>
              <a:rPr lang="fr-FR" sz="1800" baseline="0" dirty="0" err="1" smtClean="0"/>
              <a:t>k_teta</a:t>
            </a:r>
            <a:endParaRPr lang="fr-FR" sz="1800" baseline="0" dirty="0" smtClean="0"/>
          </a:p>
          <a:p>
            <a:pPr marL="0" indent="0">
              <a:buFontTx/>
              <a:buNone/>
            </a:pPr>
            <a:r>
              <a:rPr lang="fr-FR" sz="1800" baseline="0" dirty="0" smtClean="0">
                <a:sym typeface="Wingdings"/>
              </a:rPr>
              <a:t>Donc, si m=2, alors 2 x </a:t>
            </a:r>
            <a:r>
              <a:rPr lang="fr-FR" sz="1800" baseline="0" dirty="0" err="1" smtClean="0">
                <a:sym typeface="Wingdings"/>
              </a:rPr>
              <a:t>lambda_teta</a:t>
            </a:r>
            <a:r>
              <a:rPr lang="fr-FR" sz="1800" baseline="0" dirty="0" smtClean="0">
                <a:sym typeface="Wingdings"/>
              </a:rPr>
              <a:t> = 2 x Pi x r</a:t>
            </a:r>
          </a:p>
          <a:p>
            <a:pPr marL="0" indent="0">
              <a:buFontTx/>
              <a:buNone/>
            </a:pPr>
            <a:r>
              <a:rPr lang="fr-FR" sz="1800" baseline="0" dirty="0" smtClean="0">
                <a:sym typeface="Wingdings"/>
              </a:rPr>
              <a:t>Donc, on a 2 fois la longueur d’onde azimutale en tournant autour de la colonne centrale.</a:t>
            </a:r>
            <a:r>
              <a:rPr lang="fr-FR" sz="1800" baseline="0" dirty="0" smtClean="0"/>
              <a:t> 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Transport</a:t>
            </a:r>
            <a:r>
              <a:rPr lang="fr-FR" baseline="0" dirty="0" smtClean="0"/>
              <a:t> « anormal » = non </a:t>
            </a:r>
            <a:r>
              <a:rPr lang="fr-FR" baseline="0" dirty="0" err="1" smtClean="0"/>
              <a:t>collisionnel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1" dirty="0" smtClean="0"/>
              <a:t>Propulseurs plasma</a:t>
            </a:r>
            <a:r>
              <a:rPr lang="fr-FR" b="1" baseline="0" dirty="0" smtClean="0"/>
              <a:t> à effet Hall : le transport anormal réduit le confinement des électrons </a:t>
            </a:r>
            <a:r>
              <a:rPr lang="fr-FR" b="1" baseline="0" dirty="0" smtClean="0">
                <a:sym typeface="Wingdings"/>
              </a:rPr>
              <a:t> réduction de l’efficacité du propulseur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Transport</a:t>
            </a:r>
            <a:r>
              <a:rPr lang="fr-FR" baseline="0" dirty="0" smtClean="0"/>
              <a:t> « anormal » = non </a:t>
            </a:r>
            <a:r>
              <a:rPr lang="fr-FR" baseline="0" dirty="0" err="1" smtClean="0"/>
              <a:t>collisionnel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1" dirty="0" smtClean="0"/>
              <a:t>Propulseurs plasma</a:t>
            </a:r>
            <a:r>
              <a:rPr lang="fr-FR" b="1" baseline="0" dirty="0" smtClean="0"/>
              <a:t> à effet Hall : le transport anormal réduit le confinement des électrons </a:t>
            </a:r>
            <a:r>
              <a:rPr lang="fr-FR" b="1" baseline="0" dirty="0" smtClean="0">
                <a:sym typeface="Wingdings"/>
              </a:rPr>
              <a:t> réduction de l’efficacité du propulseur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Transport</a:t>
            </a:r>
            <a:r>
              <a:rPr lang="fr-FR" baseline="0" dirty="0" smtClean="0"/>
              <a:t> « anormal » = non </a:t>
            </a:r>
            <a:r>
              <a:rPr lang="fr-FR" baseline="0" dirty="0" err="1" smtClean="0"/>
              <a:t>collisionnel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1" dirty="0" smtClean="0"/>
              <a:t>Propulseurs plasma</a:t>
            </a:r>
            <a:r>
              <a:rPr lang="fr-FR" b="1" baseline="0" dirty="0" smtClean="0"/>
              <a:t> à effet Hall : le transport anormal réduit le confinement des électrons </a:t>
            </a:r>
            <a:r>
              <a:rPr lang="fr-FR" b="1" baseline="0" dirty="0" smtClean="0">
                <a:sym typeface="Wingdings"/>
              </a:rPr>
              <a:t> réduction de l’efficacité du propulseur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Transport</a:t>
            </a:r>
            <a:r>
              <a:rPr lang="fr-FR" baseline="0" dirty="0" smtClean="0"/>
              <a:t> « anormal » = non </a:t>
            </a:r>
            <a:r>
              <a:rPr lang="fr-FR" baseline="0" dirty="0" err="1" smtClean="0"/>
              <a:t>collisionnel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1" dirty="0" smtClean="0"/>
              <a:t>Propulseurs plasma</a:t>
            </a:r>
            <a:r>
              <a:rPr lang="fr-FR" b="1" baseline="0" dirty="0" smtClean="0"/>
              <a:t> à effet Hall : le transport anormal réduit le confinement des électrons </a:t>
            </a:r>
            <a:r>
              <a:rPr lang="fr-FR" b="1" baseline="0" dirty="0" smtClean="0">
                <a:sym typeface="Wingdings"/>
              </a:rPr>
              <a:t> réduction de l’efficacité du propulseur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800" b="1" dirty="0" smtClean="0"/>
              <a:t>LIF mode m=2</a:t>
            </a:r>
          </a:p>
          <a:p>
            <a:pPr marL="628650" lvl="1" indent="-171450">
              <a:buFontTx/>
              <a:buChar char="-"/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vitesse de rotation de la structure (1400m/s) est plus grande que la vitesse de rotation des ions lors de son passage (700m/s).</a:t>
            </a:r>
          </a:p>
          <a:p>
            <a:pPr marL="628650" lvl="1" indent="-171450">
              <a:buFontTx/>
              <a:buChar char="-"/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Vitesses azimutales des ions lors du passage des bras et des vitesses radiales d’ ́éjection en dehors.</a:t>
            </a:r>
          </a:p>
          <a:p>
            <a:pPr marL="628650" lvl="1" indent="-171450">
              <a:buFontTx/>
              <a:buChar char="-"/>
            </a:pPr>
            <a:r>
              <a: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Fréquence cyclotron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ionique = 6kHz –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fréq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Rotation = 7,5 kHz (mode m=2) ; 5 </a:t>
            </a:r>
            <a:r>
              <a:rPr lang="fr-FR" sz="1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khz</a:t>
            </a:r>
            <a:r>
              <a:rPr lang="fr-FR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(mode m=1)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Etude</a:t>
            </a:r>
            <a:r>
              <a:rPr lang="fr-FR" b="1" baseline="0" dirty="0" smtClean="0"/>
              <a:t> paramétrique très complète des modes réguliers dans MISTRAL</a:t>
            </a:r>
          </a:p>
          <a:p>
            <a:r>
              <a:rPr lang="fr-FR" baseline="0" dirty="0" smtClean="0">
                <a:sym typeface="Wingdings"/>
              </a:rPr>
              <a:t> La tomographie permet la l</a:t>
            </a:r>
            <a:r>
              <a:rPr lang="fr-FR" dirty="0" smtClean="0"/>
              <a:t>evé d’ambiguïté sur la structure</a:t>
            </a:r>
            <a:r>
              <a:rPr lang="fr-FR" baseline="0" dirty="0" smtClean="0"/>
              <a:t> spatiale des modes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Transport</a:t>
            </a:r>
            <a:r>
              <a:rPr lang="fr-FR" baseline="0" dirty="0" smtClean="0"/>
              <a:t> « anormal » = non </a:t>
            </a:r>
            <a:r>
              <a:rPr lang="fr-FR" baseline="0" dirty="0" err="1" smtClean="0"/>
              <a:t>collisionnel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1" dirty="0" smtClean="0"/>
              <a:t>Propulseurs plasma</a:t>
            </a:r>
            <a:r>
              <a:rPr lang="fr-FR" b="1" baseline="0" dirty="0" smtClean="0"/>
              <a:t> à effet Hall : le transport anormal réduit le confinement des électrons </a:t>
            </a:r>
            <a:r>
              <a:rPr lang="fr-FR" b="1" baseline="0" dirty="0" smtClean="0">
                <a:sym typeface="Wingdings"/>
              </a:rPr>
              <a:t> réduction de l’efficacité du propulseur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Silicon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PhotoMultiplier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silicon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single photon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sensitivity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alternative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photomultiplier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tubes (PMT detectors) </a:t>
            </a:r>
            <a:endParaRPr lang="fr-FR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021F7-0927-4BD0-80B8-8A59E30C182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905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Profil émission tomographie</a:t>
            </a:r>
            <a:r>
              <a:rPr lang="fr-FR" baseline="0" dirty="0" smtClean="0"/>
              <a:t> plus piqué que profil radial sonde </a:t>
            </a:r>
            <a:r>
              <a:rPr lang="fr-FR" baseline="0" dirty="0" smtClean="0">
                <a:sym typeface="Wingdings"/>
              </a:rPr>
              <a:t> les </a:t>
            </a:r>
            <a:r>
              <a:rPr lang="fr-FR" baseline="0" dirty="0" err="1" smtClean="0">
                <a:sym typeface="Wingdings"/>
              </a:rPr>
              <a:t>é.p</a:t>
            </a:r>
            <a:r>
              <a:rPr lang="fr-FR" baseline="0" dirty="0" smtClean="0">
                <a:sym typeface="Wingdings"/>
              </a:rPr>
              <a:t>. plus au centre jouent un rôle important dans le rayonnement du plasma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Diagnostic plasma</a:t>
            </a:r>
            <a:r>
              <a:rPr lang="fr-FR" b="1" baseline="0" dirty="0" smtClean="0"/>
              <a:t> de bord WEST</a:t>
            </a:r>
          </a:p>
          <a:p>
            <a:endParaRPr lang="fr-FR" b="1" baseline="0" dirty="0" smtClean="0"/>
          </a:p>
          <a:p>
            <a:r>
              <a:rPr lang="fr-FR" b="1" baseline="0" dirty="0" smtClean="0"/>
              <a:t>Anomalies spectres plasma He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Diagnostic plasma</a:t>
            </a:r>
            <a:r>
              <a:rPr lang="fr-FR" b="1" baseline="0" dirty="0" smtClean="0"/>
              <a:t> de bord WEST</a:t>
            </a:r>
          </a:p>
          <a:p>
            <a:endParaRPr lang="fr-FR" b="1" baseline="0" dirty="0" smtClean="0"/>
          </a:p>
          <a:p>
            <a:r>
              <a:rPr lang="fr-FR" b="1" baseline="0" dirty="0" smtClean="0"/>
              <a:t>Anomalies spectres plasma He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85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 err="1" smtClean="0"/>
              <a:t>IShTAR</a:t>
            </a:r>
            <a:r>
              <a:rPr lang="fr-FR" sz="1200" dirty="0" smtClean="0"/>
              <a:t> : </a:t>
            </a:r>
            <a:r>
              <a:rPr lang="fr-FR" sz="1200" dirty="0" smtClean="0">
                <a:latin typeface="Verdana" charset="0"/>
              </a:rPr>
              <a:t>Ondes ICRF → érosion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PANTA</a:t>
            </a:r>
            <a:r>
              <a:rPr lang="fr-FR" baseline="0" dirty="0" smtClean="0"/>
              <a:t> : </a:t>
            </a:r>
            <a:r>
              <a:rPr lang="fr-FR" dirty="0" smtClean="0"/>
              <a:t>Plasma </a:t>
            </a:r>
            <a:r>
              <a:rPr lang="fr-FR" dirty="0" err="1" smtClean="0"/>
              <a:t>Assembly</a:t>
            </a:r>
            <a:r>
              <a:rPr lang="fr-FR" dirty="0" smtClean="0"/>
              <a:t> for </a:t>
            </a:r>
            <a:r>
              <a:rPr lang="fr-FR" dirty="0" err="1" smtClean="0"/>
              <a:t>Nonlinear</a:t>
            </a:r>
            <a:r>
              <a:rPr lang="fr-FR" dirty="0" smtClean="0"/>
              <a:t> Turbulence </a:t>
            </a:r>
            <a:r>
              <a:rPr lang="fr-FR" dirty="0" err="1" smtClean="0"/>
              <a:t>Analysis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Transport</a:t>
            </a:r>
            <a:r>
              <a:rPr lang="fr-FR" baseline="0" dirty="0" smtClean="0"/>
              <a:t> « anormal » = non </a:t>
            </a:r>
            <a:r>
              <a:rPr lang="fr-FR" baseline="0" dirty="0" err="1" smtClean="0"/>
              <a:t>collisionnel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1" dirty="0" smtClean="0"/>
              <a:t>Propulseurs plasma</a:t>
            </a:r>
            <a:r>
              <a:rPr lang="fr-FR" b="1" baseline="0" dirty="0" smtClean="0"/>
              <a:t> à effet Hall : le transport anormal réduit le confinement des électrons </a:t>
            </a:r>
            <a:r>
              <a:rPr lang="fr-FR" b="1" baseline="0" dirty="0" smtClean="0">
                <a:sym typeface="Wingdings"/>
              </a:rPr>
              <a:t> réduction de l’efficacité du propulseur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="1" dirty="0" smtClean="0"/>
              <a:t>Instabilité de SIMON-HOH : profil radial</a:t>
            </a:r>
            <a:r>
              <a:rPr lang="fr-FR" b="1" baseline="0" dirty="0" smtClean="0"/>
              <a:t> de vitesse inverse au profil de densité</a:t>
            </a:r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DD2A18-DE2F-2549-B355-8215D9F925D7}" type="slidenum">
              <a:rPr lang="fr-FR"/>
              <a:pPr/>
              <a:t>35</a:t>
            </a:fld>
            <a:endParaRPr lang="fr-FR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Modèle coronal :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issus</a:t>
            </a:r>
            <a:r>
              <a:rPr lang="fr-FR" baseline="0" dirty="0" smtClean="0"/>
              <a:t> des étude de la couronne solaire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Opposé extrême du modèle ETL pour les plasmas de très hautes densités</a:t>
            </a:r>
          </a:p>
          <a:p>
            <a:pPr marL="457200" lvl="1" indent="0">
              <a:buFontTx/>
              <a:buNone/>
            </a:pPr>
            <a:r>
              <a:rPr lang="fr-FR" baseline="0" dirty="0" smtClean="0"/>
              <a:t>- Probablement pas valable dans MISTRAL pour l’équilibre d’ionisation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2 sets de section efficaces d’excitation</a:t>
            </a:r>
            <a:r>
              <a:rPr lang="fr-FR" baseline="0" dirty="0" smtClean="0"/>
              <a:t> par collisions électronique (</a:t>
            </a:r>
            <a:r>
              <a:rPr lang="fr-FR" baseline="0" dirty="0" err="1" smtClean="0"/>
              <a:t>Bartschat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Yanguas</a:t>
            </a:r>
            <a:r>
              <a:rPr lang="fr-FR" baseline="0" dirty="0" smtClean="0"/>
              <a:t>) : résultats similaires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800" dirty="0" smtClean="0"/>
              <a:t>Collecteur</a:t>
            </a:r>
            <a:r>
              <a:rPr lang="fr-FR" sz="1800" baseline="0" dirty="0" smtClean="0"/>
              <a:t> polarisé au potentiel flottant ou négativement : le surplus de charges issues de la chambre source est évacué radialement.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Modèle coronal :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issus</a:t>
            </a:r>
            <a:r>
              <a:rPr lang="fr-FR" baseline="0" dirty="0" smtClean="0"/>
              <a:t> des étude de la couronne solaire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Opposé extrême du modèle ETL pour les plasmas de très hautes densités</a:t>
            </a:r>
          </a:p>
          <a:p>
            <a:pPr marL="457200" lvl="1" indent="0">
              <a:buFontTx/>
              <a:buNone/>
            </a:pPr>
            <a:r>
              <a:rPr lang="fr-FR" baseline="0" dirty="0" smtClean="0"/>
              <a:t>- Probablement pas valable dans MISTRAL pour l’équilibre d’ionisation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2 sets de section efficaces d’excitation</a:t>
            </a:r>
            <a:r>
              <a:rPr lang="fr-FR" baseline="0" dirty="0" smtClean="0"/>
              <a:t> par collisions électronique (</a:t>
            </a:r>
            <a:r>
              <a:rPr lang="fr-FR" baseline="0" dirty="0" err="1" smtClean="0"/>
              <a:t>Bartschat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Yanguas</a:t>
            </a:r>
            <a:r>
              <a:rPr lang="fr-FR" baseline="0" dirty="0" smtClean="0"/>
              <a:t>) : résultats similaires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021F7-0927-4BD0-80B8-8A59E30C182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4400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7BBC7-DDB0-F14A-BA53-3335FD6B17BA}" type="slidenum">
              <a:rPr lang="fr-FR"/>
              <a:pPr/>
              <a:t>43</a:t>
            </a:fld>
            <a:endParaRPr lang="fr-FR"/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4673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Paramètre </a:t>
            </a:r>
            <a:r>
              <a:rPr lang="fr-FR" sz="16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</a:t>
            </a:r>
            <a:r>
              <a:rPr lang="fr-FR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star</a:t>
            </a:r>
            <a:r>
              <a:rPr lang="fr-FR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rayon de Larmor ionique / rayon plasma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cs typeface="Arial" pitchFamily="34" charset="0"/>
              </a:rPr>
              <a:t>E</a:t>
            </a:r>
            <a:r>
              <a:rPr lang="en-US" sz="1600" b="1" baseline="0" dirty="0" smtClean="0">
                <a:cs typeface="Arial" pitchFamily="34" charset="0"/>
              </a:rPr>
              <a:t>(radial)</a:t>
            </a:r>
            <a:r>
              <a:rPr lang="en-US" sz="1600" b="1" dirty="0" smtClean="0">
                <a:cs typeface="Arial" pitchFamily="34" charset="0"/>
              </a:rPr>
              <a:t>: 100 V/m</a:t>
            </a:r>
            <a:endParaRPr lang="fr-FR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charset="0"/>
              <a:buChar char="à"/>
            </a:pP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significantly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influence turbulence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characteristics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usual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devices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171450" indent="-171450">
              <a:buFont typeface="Wingdings" charset="0"/>
              <a:buChar char="à"/>
            </a:pP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10-1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global modes (large fluctuation,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weakly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developed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turbulence) are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charset="0"/>
              <a:buChar char="à"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facilities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*~10-3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local modes are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(large mode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m~100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nonlinearly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yielding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turbulence</a:t>
            </a:r>
            <a:endParaRPr lang="fr-FR" sz="1600" b="1" baseline="0" dirty="0" smtClean="0">
              <a:sym typeface="Wingdings"/>
            </a:endParaRPr>
          </a:p>
          <a:p>
            <a:pPr marL="0" indent="0">
              <a:buFontTx/>
              <a:buNone/>
            </a:pPr>
            <a:endParaRPr lang="fr-FR" b="1" dirty="0" smtClean="0"/>
          </a:p>
          <a:p>
            <a:pPr marL="0" indent="0">
              <a:buFontTx/>
              <a:buNone/>
            </a:pPr>
            <a:r>
              <a:rPr lang="fr-FR" b="1" dirty="0" smtClean="0"/>
              <a:t>DIAGNOSTICS</a:t>
            </a:r>
            <a:r>
              <a:rPr lang="fr-FR" b="1" baseline="0" dirty="0" smtClean="0"/>
              <a:t> :</a:t>
            </a:r>
            <a:endParaRPr lang="fr-FR" b="1" dirty="0" smtClean="0"/>
          </a:p>
          <a:p>
            <a:pPr marL="171450" indent="-171450">
              <a:buFontTx/>
              <a:buChar char="-"/>
            </a:pPr>
            <a:r>
              <a:rPr lang="fr-FR" dirty="0" smtClean="0"/>
              <a:t>Sondes</a:t>
            </a:r>
            <a:r>
              <a:rPr lang="fr-FR" baseline="0" dirty="0" smtClean="0"/>
              <a:t> de Langmuir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Caméras rapides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Diagnostic micro-ondes de </a:t>
            </a:r>
            <a:r>
              <a:rPr lang="fr-FR" baseline="0" dirty="0" err="1" smtClean="0"/>
              <a:t>n_e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Spectroscopie…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7715-2CBA-4E07-93FF-60F6F4F6FCE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21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1D7F9246-0C47-48F8-A62C-843B8D6A6C92}" type="slidenum">
              <a:rPr lang="fr-FR" smtClean="0">
                <a:solidFill>
                  <a:srgbClr val="000000"/>
                </a:solidFill>
              </a:rPr>
              <a:pPr eaLnBrk="1" hangingPunct="1">
                <a:buFont typeface="Times New Roman" pitchFamily="18" charset="0"/>
                <a:buNone/>
              </a:pPr>
              <a:t>46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/>
            <a:fld id="{86F95A19-8975-43B5-A6C2-38886F7697F2}" type="slidenum">
              <a:rPr lang="fr-FR" sz="1200">
                <a:solidFill>
                  <a:srgbClr val="000000"/>
                </a:solidFill>
              </a:rPr>
              <a:pPr algn="r" eaLnBrk="1" hangingPunct="1"/>
              <a:t>46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/>
          </p:nvPr>
        </p:nvSpPr>
        <p:spPr>
          <a:xfrm>
            <a:off x="679768" y="4715153"/>
            <a:ext cx="5434993" cy="4565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CB2ADA54-EC65-49B6-ACF6-71D87E36DE04}" type="slidenum">
              <a:rPr lang="fr-FR" smtClean="0">
                <a:solidFill>
                  <a:srgbClr val="000000"/>
                </a:solidFill>
              </a:rPr>
              <a:pPr eaLnBrk="1" hangingPunct="1">
                <a:buFont typeface="Times New Roman" pitchFamily="18" charset="0"/>
                <a:buNone/>
              </a:pPr>
              <a:t>47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/>
            <a:fld id="{FE078EBB-CEB8-4982-8A89-E332A6B89E2D}" type="slidenum">
              <a:rPr lang="fr-FR" sz="1200">
                <a:solidFill>
                  <a:srgbClr val="000000"/>
                </a:solidFill>
              </a:rPr>
              <a:pPr algn="r" eaLnBrk="1" hangingPunct="1"/>
              <a:t>47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/>
          </p:nvPr>
        </p:nvSpPr>
        <p:spPr>
          <a:xfrm>
            <a:off x="679768" y="4715153"/>
            <a:ext cx="5434993" cy="4565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="1" dirty="0" smtClean="0"/>
              <a:t>On peut conserver</a:t>
            </a:r>
            <a:r>
              <a:rPr lang="fr-FR" b="1" baseline="0" dirty="0" smtClean="0"/>
              <a:t> ces structures pendant 1 ou 2 heures!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2000" b="1" dirty="0" smtClean="0"/>
              <a:t>Termes convectifs</a:t>
            </a:r>
            <a:r>
              <a:rPr lang="fr-FR" sz="2000" b="1" baseline="0" dirty="0" smtClean="0"/>
              <a:t> ioniques </a:t>
            </a:r>
            <a:r>
              <a:rPr lang="fr-FR" sz="2000" baseline="0" dirty="0" smtClean="0"/>
              <a:t>: les 3 termes en </a:t>
            </a:r>
            <a:r>
              <a:rPr lang="fr-FR" sz="2000" baseline="0" dirty="0" err="1" smtClean="0"/>
              <a:t>v_ir</a:t>
            </a:r>
            <a:r>
              <a:rPr lang="fr-FR" sz="2000" baseline="0" dirty="0" smtClean="0"/>
              <a:t> et r</a:t>
            </a:r>
          </a:p>
          <a:p>
            <a:pPr marL="171450" indent="-171450">
              <a:buFontTx/>
              <a:buChar char="-"/>
            </a:pPr>
            <a:r>
              <a:rPr lang="fr-FR" sz="2000" b="1" baseline="0" dirty="0" smtClean="0"/>
              <a:t>Termes de friction ions/neutres </a:t>
            </a:r>
            <a:r>
              <a:rPr lang="fr-FR" sz="2000" baseline="0" dirty="0" smtClean="0"/>
              <a:t>: les 2 termes en </a:t>
            </a:r>
            <a:r>
              <a:rPr lang="fr-FR" sz="2000" baseline="0" dirty="0" err="1" smtClean="0"/>
              <a:t>raçine</a:t>
            </a:r>
            <a:endParaRPr lang="fr-FR" sz="2000" baseline="0" dirty="0" smtClean="0"/>
          </a:p>
          <a:p>
            <a:pPr marL="171450" indent="-171450">
              <a:buFontTx/>
              <a:buChar char="-"/>
            </a:pPr>
            <a:r>
              <a:rPr lang="fr-FR" sz="2000" b="1" baseline="0" dirty="0" smtClean="0"/>
              <a:t>Terme force B </a:t>
            </a:r>
            <a:r>
              <a:rPr lang="fr-FR" sz="2000" baseline="0" dirty="0" smtClean="0"/>
              <a:t>: terme en </a:t>
            </a:r>
            <a:r>
              <a:rPr lang="fr-FR" sz="2000" baseline="0" dirty="0" err="1" smtClean="0"/>
              <a:t>wL</a:t>
            </a:r>
            <a:r>
              <a:rPr lang="fr-FR" sz="2000" baseline="0" dirty="0" smtClean="0"/>
              <a:t>.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Comment se traduit</a:t>
            </a:r>
            <a:r>
              <a:rPr lang="fr-FR" baseline="0" dirty="0" smtClean="0"/>
              <a:t> la variation de la fréquence en </a:t>
            </a:r>
            <a:r>
              <a:rPr lang="fr-FR" baseline="0" dirty="0" err="1" smtClean="0"/>
              <a:t>fct</a:t>
            </a:r>
            <a:r>
              <a:rPr lang="fr-FR" baseline="0" dirty="0" smtClean="0"/>
              <a:t> de P ? par la dépendance de </a:t>
            </a:r>
            <a:r>
              <a:rPr lang="fr-FR" baseline="0" dirty="0" err="1" smtClean="0"/>
              <a:t>lambda_fi</a:t>
            </a:r>
            <a:r>
              <a:rPr lang="fr-FR" baseline="0" dirty="0" smtClean="0"/>
              <a:t> inversement </a:t>
            </a:r>
            <a:r>
              <a:rPr lang="fr-FR" baseline="0" dirty="0" err="1" smtClean="0"/>
              <a:t>proportionelle</a:t>
            </a:r>
            <a:r>
              <a:rPr lang="fr-FR" baseline="0" dirty="0" smtClean="0"/>
              <a:t> à </a:t>
            </a:r>
            <a:r>
              <a:rPr lang="fr-FR" baseline="0" dirty="0" err="1" smtClean="0"/>
              <a:t>n_neutres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endParaRPr lang="fr-FR" dirty="0" smtClean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07F5B-005C-A046-ADDE-DB562A8893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43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40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67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4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54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610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0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96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43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27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22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73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30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75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Evaluation HCERES 12-13 décembre 2016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AE99-8707-46BB-93FD-C192DD81EC4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06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Evaluation HCERES 12-13 décembre 2016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6AE99-8707-46BB-93FD-C192DD81EC4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58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80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9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39.png"/><Relationship Id="rId7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3.emf"/><Relationship Id="rId7" Type="http://schemas.openxmlformats.org/officeDocument/2006/relationships/image" Target="../media/image1.png"/><Relationship Id="rId8" Type="http://schemas.openxmlformats.org/officeDocument/2006/relationships/image" Target="../media/image2.jpeg"/><Relationship Id="rId9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47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6.emf"/><Relationship Id="rId7" Type="http://schemas.openxmlformats.org/officeDocument/2006/relationships/image" Target="../media/image1.png"/><Relationship Id="rId8" Type="http://schemas.openxmlformats.org/officeDocument/2006/relationships/image" Target="../media/image2.jpeg"/><Relationship Id="rId9" Type="http://schemas.openxmlformats.org/officeDocument/2006/relationships/image" Target="../media/image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9.jpg"/><Relationship Id="rId8" Type="http://schemas.openxmlformats.org/officeDocument/2006/relationships/oleObject" Target="../embeddings/oleObject5.bin"/><Relationship Id="rId9" Type="http://schemas.openxmlformats.org/officeDocument/2006/relationships/image" Target="../media/image4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5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gif"/><Relationship Id="rId5" Type="http://schemas.openxmlformats.org/officeDocument/2006/relationships/image" Target="../media/image58.gif"/><Relationship Id="rId6" Type="http://schemas.openxmlformats.org/officeDocument/2006/relationships/image" Target="../media/image59.emf"/><Relationship Id="rId7" Type="http://schemas.openxmlformats.org/officeDocument/2006/relationships/image" Target="../media/image60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8" Type="http://schemas.openxmlformats.org/officeDocument/2006/relationships/image" Target="../media/image1.png"/><Relationship Id="rId9" Type="http://schemas.openxmlformats.org/officeDocument/2006/relationships/image" Target="../media/image2.jpeg"/><Relationship Id="rId10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17954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302643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30625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6178" y="278049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22051" y="226965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400800" y="6492875"/>
            <a:ext cx="2743200" cy="365125"/>
          </a:xfrm>
        </p:spPr>
        <p:txBody>
          <a:bodyPr/>
          <a:lstStyle/>
          <a:p>
            <a:pPr algn="r"/>
            <a:r>
              <a:rPr lang="fr-FR" i="1" dirty="0" smtClean="0"/>
              <a:t>Toulouse 21-2</a:t>
            </a:r>
            <a:r>
              <a:rPr lang="fr-FR" i="1" dirty="0"/>
              <a:t>3</a:t>
            </a:r>
            <a:r>
              <a:rPr lang="fr-FR" i="1" dirty="0" smtClean="0"/>
              <a:t> </a:t>
            </a:r>
            <a:r>
              <a:rPr lang="fr-FR" i="1" dirty="0" err="1" smtClean="0"/>
              <a:t>June</a:t>
            </a:r>
            <a:r>
              <a:rPr lang="fr-FR" i="1" dirty="0" smtClean="0"/>
              <a:t> </a:t>
            </a:r>
            <a:r>
              <a:rPr lang="fr-FR" sz="1100" i="1" dirty="0" smtClean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1455901"/>
            <a:ext cx="9144000" cy="21717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Instabilities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in the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linear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plasma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device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MISTRAL</a:t>
            </a:r>
          </a:p>
          <a:p>
            <a:pPr marL="0" indent="0" algn="ctr">
              <a:lnSpc>
                <a:spcPct val="110000"/>
              </a:lnSpc>
              <a:buNone/>
            </a:pPr>
            <a:endParaRPr lang="fr-FR" sz="2000" b="1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20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sym typeface="Wingdings"/>
              </a:rPr>
              <a:t> </a:t>
            </a:r>
            <a:r>
              <a:rPr lang="fr-FR" sz="20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A. </a:t>
            </a:r>
            <a:r>
              <a:rPr lang="fr-FR" sz="20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Escarguel</a:t>
            </a:r>
            <a:r>
              <a:rPr lang="fr-FR" sz="20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, Y. </a:t>
            </a:r>
            <a:r>
              <a:rPr lang="fr-FR" sz="20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Camenen</a:t>
            </a:r>
            <a:r>
              <a:rPr lang="fr-FR" sz="20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, N. Claire, and </a:t>
            </a:r>
            <a:r>
              <a:rPr lang="fr-FR" sz="2000" b="1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F. Doveil </a:t>
            </a:r>
            <a:endParaRPr lang="fr-FR" sz="20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26436" y="3651116"/>
            <a:ext cx="3580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tabLst>
                <a:tab pos="2692400" algn="l"/>
              </a:tabLst>
            </a:pPr>
            <a:r>
              <a:rPr lang="fr-FR" sz="1600" b="1" i="1" dirty="0" err="1" smtClean="0">
                <a:solidFill>
                  <a:srgbClr val="FF0000"/>
                </a:solidFill>
                <a:latin typeface="Corbel"/>
                <a:cs typeface="Corbel"/>
              </a:rPr>
              <a:t>PhDs</a:t>
            </a:r>
            <a:r>
              <a:rPr lang="fr-FR" sz="1600" b="1" i="1" dirty="0" smtClean="0">
                <a:solidFill>
                  <a:srgbClr val="FF0000"/>
                </a:solidFill>
                <a:latin typeface="Corbel"/>
                <a:cs typeface="Corbel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2400" algn="l"/>
              </a:tabLst>
            </a:pPr>
            <a:r>
              <a:rPr lang="fr-FR" sz="1600" b="1" i="1" dirty="0">
                <a:solidFill>
                  <a:srgbClr val="3366FF"/>
                </a:solidFill>
                <a:latin typeface="Corbel"/>
                <a:cs typeface="Corbel"/>
              </a:rPr>
              <a:t>C. </a:t>
            </a:r>
            <a:r>
              <a:rPr lang="fr-FR" sz="1600" b="1" i="1" dirty="0" err="1">
                <a:solidFill>
                  <a:srgbClr val="3366FF"/>
                </a:solidFill>
                <a:latin typeface="Corbel"/>
                <a:cs typeface="Corbel"/>
              </a:rPr>
              <a:t>Rebont</a:t>
            </a:r>
            <a:r>
              <a:rPr lang="fr-FR" sz="1600" b="1" i="1" dirty="0">
                <a:solidFill>
                  <a:srgbClr val="3366FF"/>
                </a:solidFill>
                <a:latin typeface="Corbel"/>
                <a:cs typeface="Corbel"/>
              </a:rPr>
              <a:t>  </a:t>
            </a:r>
            <a:r>
              <a:rPr lang="fr-FR" sz="1600" i="1" dirty="0">
                <a:solidFill>
                  <a:srgbClr val="3366FF"/>
                </a:solidFill>
                <a:latin typeface="Corbel"/>
                <a:cs typeface="Corbel"/>
              </a:rPr>
              <a:t>(07/2010)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2400" algn="l"/>
              </a:tabLst>
            </a:pPr>
            <a:r>
              <a:rPr lang="fr-FR" sz="1600" b="1" i="1" dirty="0">
                <a:solidFill>
                  <a:srgbClr val="3366FF"/>
                </a:solidFill>
                <a:latin typeface="Corbel"/>
                <a:cs typeface="Corbel"/>
              </a:rPr>
              <a:t>S</a:t>
            </a:r>
            <a:r>
              <a:rPr lang="fr-FR" sz="1600" b="1" i="1" dirty="0" smtClean="0">
                <a:solidFill>
                  <a:srgbClr val="3366FF"/>
                </a:solidFill>
                <a:latin typeface="Corbel"/>
                <a:cs typeface="Corbel"/>
              </a:rPr>
              <a:t>. Jaeger  </a:t>
            </a:r>
            <a:r>
              <a:rPr lang="fr-FR" sz="1600" i="1" dirty="0" smtClean="0">
                <a:solidFill>
                  <a:srgbClr val="3366FF"/>
                </a:solidFill>
                <a:latin typeface="Corbel"/>
                <a:cs typeface="Corbel"/>
              </a:rPr>
              <a:t>(10/2010)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2400" algn="l"/>
              </a:tabLst>
            </a:pPr>
            <a:r>
              <a:rPr lang="fr-FR" sz="1600" b="1" i="1" dirty="0" err="1" smtClean="0">
                <a:solidFill>
                  <a:srgbClr val="3366FF"/>
                </a:solidFill>
                <a:latin typeface="Corbel"/>
                <a:cs typeface="Corbel"/>
              </a:rPr>
              <a:t>T</a:t>
            </a:r>
            <a:r>
              <a:rPr lang="fr-FR" sz="1600" b="1" i="1" dirty="0" smtClean="0">
                <a:solidFill>
                  <a:srgbClr val="3366FF"/>
                </a:solidFill>
                <a:latin typeface="Corbel"/>
                <a:cs typeface="Corbel"/>
              </a:rPr>
              <a:t>. Lefèvre </a:t>
            </a:r>
            <a:r>
              <a:rPr lang="fr-FR" sz="1600" i="1" dirty="0">
                <a:solidFill>
                  <a:srgbClr val="3366FF"/>
                </a:solidFill>
                <a:latin typeface="Corbel"/>
                <a:cs typeface="Corbel"/>
              </a:rPr>
              <a:t>(</a:t>
            </a:r>
            <a:r>
              <a:rPr lang="fr-FR" sz="1600" i="1" dirty="0" smtClean="0">
                <a:solidFill>
                  <a:srgbClr val="3366FF"/>
                </a:solidFill>
                <a:latin typeface="Corbel"/>
                <a:cs typeface="Corbel"/>
              </a:rPr>
              <a:t> 02/2012)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92400" algn="l"/>
              </a:tabLst>
            </a:pPr>
            <a:r>
              <a:rPr lang="fr-FR" sz="1600" b="1" i="1" dirty="0">
                <a:solidFill>
                  <a:srgbClr val="3366FF"/>
                </a:solidFill>
                <a:latin typeface="Corbel"/>
                <a:cs typeface="Corbel"/>
              </a:rPr>
              <a:t>P. </a:t>
            </a:r>
            <a:r>
              <a:rPr lang="fr-FR" sz="1600" b="1" i="1" dirty="0" smtClean="0">
                <a:solidFill>
                  <a:srgbClr val="3366FF"/>
                </a:solidFill>
                <a:latin typeface="Corbel"/>
                <a:cs typeface="Corbel"/>
              </a:rPr>
              <a:t>David  </a:t>
            </a:r>
            <a:r>
              <a:rPr lang="fr-FR" sz="1600" i="1" dirty="0">
                <a:solidFill>
                  <a:srgbClr val="3366FF"/>
                </a:solidFill>
                <a:latin typeface="Corbel"/>
                <a:cs typeface="Corbel"/>
              </a:rPr>
              <a:t>( 02/</a:t>
            </a:r>
            <a:r>
              <a:rPr lang="fr-FR" sz="1600" i="1" dirty="0" smtClean="0">
                <a:solidFill>
                  <a:srgbClr val="3366FF"/>
                </a:solidFill>
                <a:latin typeface="Corbel"/>
                <a:cs typeface="Corbel"/>
              </a:rPr>
              <a:t>2017)</a:t>
            </a:r>
            <a:endParaRPr lang="fr-FR" sz="1600" b="1" i="1" dirty="0" smtClean="0">
              <a:solidFill>
                <a:srgbClr val="3366FF"/>
              </a:solidFill>
              <a:latin typeface="Corbel"/>
              <a:cs typeface="Corbel"/>
            </a:endParaRPr>
          </a:p>
          <a:p>
            <a:pPr>
              <a:tabLst>
                <a:tab pos="2692400" algn="l"/>
              </a:tabLst>
            </a:pPr>
            <a:endParaRPr lang="fr-FR" sz="1600" i="1" dirty="0">
              <a:solidFill>
                <a:srgbClr val="3366FF"/>
              </a:solidFill>
              <a:latin typeface="Corbel"/>
              <a:cs typeface="Corbel"/>
            </a:endParaRPr>
          </a:p>
          <a:p>
            <a:pPr>
              <a:tabLst>
                <a:tab pos="2692400" algn="l"/>
              </a:tabLst>
            </a:pPr>
            <a:r>
              <a:rPr lang="fr-FR" sz="1600" b="1" i="1" dirty="0" smtClean="0">
                <a:solidFill>
                  <a:srgbClr val="FF0000"/>
                </a:solidFill>
                <a:latin typeface="Corbel"/>
                <a:cs typeface="Corbel"/>
              </a:rPr>
              <a:t> and post-doc. :</a:t>
            </a:r>
          </a:p>
          <a:p>
            <a:pPr marL="285750" indent="-285750">
              <a:buFont typeface="Arial"/>
              <a:buChar char="•"/>
              <a:tabLst>
                <a:tab pos="2692400" algn="l"/>
              </a:tabLst>
            </a:pPr>
            <a:r>
              <a:rPr lang="fr-FR" sz="1600" b="1" i="1" dirty="0" smtClean="0">
                <a:solidFill>
                  <a:srgbClr val="3366FF"/>
                </a:solidFill>
                <a:latin typeface="Corbel"/>
                <a:cs typeface="Corbel"/>
              </a:rPr>
              <a:t>R. </a:t>
            </a:r>
            <a:r>
              <a:rPr lang="fr-FR" sz="1600" b="1" i="1" dirty="0" err="1" smtClean="0">
                <a:solidFill>
                  <a:srgbClr val="3366FF"/>
                </a:solidFill>
                <a:latin typeface="Corbel"/>
                <a:cs typeface="Corbel"/>
              </a:rPr>
              <a:t>Baude</a:t>
            </a:r>
            <a:r>
              <a:rPr lang="fr-FR" sz="1600" b="1" i="1" dirty="0" smtClean="0">
                <a:solidFill>
                  <a:srgbClr val="3366FF"/>
                </a:solidFill>
                <a:latin typeface="Corbel"/>
                <a:cs typeface="Corbel"/>
              </a:rPr>
              <a:t> </a:t>
            </a:r>
            <a:r>
              <a:rPr lang="fr-FR" sz="1600" i="1" dirty="0" smtClean="0">
                <a:solidFill>
                  <a:srgbClr val="3366FF"/>
                </a:solidFill>
                <a:latin typeface="Corbel"/>
                <a:cs typeface="Corbel"/>
              </a:rPr>
              <a:t>(</a:t>
            </a:r>
            <a:r>
              <a:rPr lang="fr-FR" sz="1600" i="1" dirty="0" err="1" smtClean="0">
                <a:solidFill>
                  <a:srgbClr val="3366FF"/>
                </a:solidFill>
                <a:latin typeface="Corbel"/>
                <a:cs typeface="Corbel"/>
              </a:rPr>
              <a:t>since</a:t>
            </a:r>
            <a:r>
              <a:rPr lang="fr-FR" sz="1600" i="1" dirty="0" smtClean="0">
                <a:solidFill>
                  <a:srgbClr val="3366FF"/>
                </a:solidFill>
                <a:latin typeface="Corbel"/>
                <a:cs typeface="Corbel"/>
              </a:rPr>
              <a:t> 2015)</a:t>
            </a:r>
          </a:p>
          <a:p>
            <a:pPr>
              <a:spcBef>
                <a:spcPts val="0"/>
              </a:spcBef>
              <a:tabLst>
                <a:tab pos="2692400" algn="l"/>
              </a:tabLst>
            </a:pPr>
            <a:endParaRPr lang="fr-FR" sz="1600" i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520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63072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err="1" smtClean="0">
                <a:latin typeface="Corbel"/>
                <a:cs typeface="Corbel"/>
              </a:rPr>
              <a:t>Low</a:t>
            </a:r>
            <a:r>
              <a:rPr lang="fr-FR" sz="2800" i="1" dirty="0" smtClean="0">
                <a:latin typeface="Corbel"/>
                <a:cs typeface="Corbel"/>
              </a:rPr>
              <a:t> </a:t>
            </a:r>
            <a:r>
              <a:rPr lang="fr-FR" sz="2800" i="1" dirty="0" err="1" smtClean="0">
                <a:latin typeface="Corbel"/>
                <a:cs typeface="Corbel"/>
              </a:rPr>
              <a:t>frequency</a:t>
            </a:r>
            <a:r>
              <a:rPr lang="fr-FR" sz="2800" i="1" dirty="0" smtClean="0">
                <a:latin typeface="Corbel"/>
                <a:cs typeface="Corbel"/>
              </a:rPr>
              <a:t> </a:t>
            </a:r>
            <a:r>
              <a:rPr lang="fr-FR" sz="2800" i="1" dirty="0" err="1" smtClean="0">
                <a:latin typeface="Corbel"/>
                <a:cs typeface="Corbel"/>
              </a:rPr>
              <a:t>instabilities</a:t>
            </a:r>
            <a:r>
              <a:rPr lang="fr-FR" sz="2800" i="1" dirty="0" smtClean="0">
                <a:latin typeface="Corbel"/>
                <a:cs typeface="Corbel"/>
              </a:rPr>
              <a:t> : </a:t>
            </a:r>
            <a:r>
              <a:rPr lang="fr-FR" sz="2800" i="1" dirty="0" err="1" smtClean="0">
                <a:latin typeface="Corbel"/>
                <a:cs typeface="Corbel"/>
              </a:rPr>
              <a:t>looking</a:t>
            </a:r>
            <a:r>
              <a:rPr lang="fr-FR" sz="2800" i="1" dirty="0" smtClean="0">
                <a:latin typeface="Corbel"/>
                <a:cs typeface="Corbel"/>
              </a:rPr>
              <a:t> for  </a:t>
            </a:r>
            <a:r>
              <a:rPr lang="fr-FR" sz="2800" i="1" dirty="0" err="1" smtClean="0">
                <a:latin typeface="Corbel"/>
                <a:cs typeface="Corbel"/>
              </a:rPr>
              <a:t>symetries</a:t>
            </a:r>
            <a:r>
              <a:rPr lang="fr-FR" sz="2800" i="1" dirty="0" smtClean="0">
                <a:latin typeface="Corbel"/>
                <a:cs typeface="Corbel"/>
              </a:rPr>
              <a:t>…</a:t>
            </a:r>
            <a:endParaRPr lang="fr-FR" sz="2800" i="1" dirty="0">
              <a:latin typeface="Corbel"/>
              <a:cs typeface="Corbel"/>
            </a:endParaRPr>
          </a:p>
        </p:txBody>
      </p:sp>
      <p:sp>
        <p:nvSpPr>
          <p:cNvPr id="23" name="Hexagone 22"/>
          <p:cNvSpPr/>
          <p:nvPr/>
        </p:nvSpPr>
        <p:spPr>
          <a:xfrm>
            <a:off x="1934805" y="5155682"/>
            <a:ext cx="932009" cy="138294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source</a:t>
            </a:r>
            <a:endParaRPr lang="fr-FR" sz="1200" dirty="0"/>
          </a:p>
        </p:txBody>
      </p:sp>
      <p:sp>
        <p:nvSpPr>
          <p:cNvPr id="24" name="Rectangle 23"/>
          <p:cNvSpPr/>
          <p:nvPr/>
        </p:nvSpPr>
        <p:spPr>
          <a:xfrm>
            <a:off x="1180743" y="5539832"/>
            <a:ext cx="871074" cy="66343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 flipH="1">
            <a:off x="1256088" y="5689723"/>
            <a:ext cx="795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column</a:t>
            </a:r>
            <a:endParaRPr lang="fr-FR" sz="1400" dirty="0">
              <a:solidFill>
                <a:schemeClr val="bg1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1447654" y="6117679"/>
            <a:ext cx="0" cy="3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294218" y="635173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probes</a:t>
            </a: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0" y="2748007"/>
            <a:ext cx="36349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Flute </a:t>
            </a:r>
            <a:r>
              <a:rPr lang="fr-FR" sz="2400" dirty="0" err="1" smtClean="0">
                <a:sym typeface="Wingdings"/>
              </a:rPr>
              <a:t>regular</a:t>
            </a:r>
            <a:r>
              <a:rPr lang="fr-FR" sz="2400" dirty="0" smtClean="0">
                <a:sym typeface="Wingdings"/>
              </a:rPr>
              <a:t> modes 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No </a:t>
            </a:r>
            <a:r>
              <a:rPr lang="fr-FR" sz="2400" dirty="0" err="1" smtClean="0">
                <a:sym typeface="Wingdings"/>
              </a:rPr>
              <a:t>symetry</a:t>
            </a:r>
            <a:r>
              <a:rPr lang="fr-FR" sz="2400" dirty="0" smtClean="0">
                <a:sym typeface="Wingdings"/>
              </a:rPr>
              <a:t> for « turbulent » plasma</a:t>
            </a:r>
            <a:endParaRPr lang="fr-FR" sz="2400" dirty="0"/>
          </a:p>
        </p:txBody>
      </p:sp>
      <p:sp>
        <p:nvSpPr>
          <p:cNvPr id="19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41251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pic>
        <p:nvPicPr>
          <p:cNvPr id="3" name="Image 2" descr="Capture d’écran 2016-06-03 à 15.00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81" y="1970695"/>
            <a:ext cx="5197806" cy="4422358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>
            <a:off x="1811729" y="6109206"/>
            <a:ext cx="0" cy="32614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447648" y="5431846"/>
            <a:ext cx="0" cy="32614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1082547" y="5064799"/>
            <a:ext cx="74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probe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7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63072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i="1" dirty="0" err="1" smtClean="0">
                <a:latin typeface="Corbel"/>
                <a:cs typeface="Corbel"/>
              </a:rPr>
              <a:t>Low</a:t>
            </a:r>
            <a:r>
              <a:rPr lang="fr-FR" sz="3200" i="1" dirty="0" smtClean="0">
                <a:latin typeface="Corbel"/>
                <a:cs typeface="Corbel"/>
              </a:rPr>
              <a:t> </a:t>
            </a:r>
            <a:r>
              <a:rPr lang="fr-FR" sz="3200" i="1" dirty="0" err="1" smtClean="0">
                <a:latin typeface="Corbel"/>
                <a:cs typeface="Corbel"/>
              </a:rPr>
              <a:t>frequency</a:t>
            </a:r>
            <a:r>
              <a:rPr lang="fr-FR" sz="3200" i="1" dirty="0" smtClean="0">
                <a:latin typeface="Corbel"/>
                <a:cs typeface="Corbel"/>
              </a:rPr>
              <a:t> </a:t>
            </a:r>
            <a:r>
              <a:rPr lang="fr-FR" sz="3200" i="1" dirty="0" err="1" smtClean="0">
                <a:latin typeface="Corbel"/>
                <a:cs typeface="Corbel"/>
              </a:rPr>
              <a:t>instabilities</a:t>
            </a:r>
            <a:r>
              <a:rPr lang="fr-FR" sz="3200" i="1" dirty="0" smtClean="0">
                <a:latin typeface="Corbel"/>
                <a:cs typeface="Corbel"/>
              </a:rPr>
              <a:t> : Langmuir probes</a:t>
            </a:r>
            <a:endParaRPr lang="fr-FR" sz="3200" i="1" dirty="0">
              <a:latin typeface="Corbel"/>
              <a:cs typeface="Corbel"/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grpSp>
        <p:nvGrpSpPr>
          <p:cNvPr id="6" name="Grouper 5"/>
          <p:cNvGrpSpPr/>
          <p:nvPr/>
        </p:nvGrpSpPr>
        <p:grpSpPr>
          <a:xfrm>
            <a:off x="4420239" y="2188020"/>
            <a:ext cx="4397310" cy="4444951"/>
            <a:chOff x="4420239" y="1861075"/>
            <a:chExt cx="4397310" cy="4444951"/>
          </a:xfrm>
        </p:grpSpPr>
        <p:pic>
          <p:nvPicPr>
            <p:cNvPr id="2" name="Image 1" descr="figure 2 article Mistral Matsukuma.bmp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239" y="1861075"/>
              <a:ext cx="4397310" cy="4154411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435006" y="5998249"/>
              <a:ext cx="2905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[</a:t>
              </a:r>
              <a:r>
                <a:rPr lang="fr-FR" sz="1400" dirty="0" err="1" smtClean="0"/>
                <a:t>Matsukuma</a:t>
              </a:r>
              <a:r>
                <a:rPr lang="fr-FR" sz="1400" dirty="0" smtClean="0"/>
                <a:t> et al. Phys. </a:t>
              </a:r>
              <a:r>
                <a:rPr lang="fr-FR" sz="1400" dirty="0" err="1" smtClean="0"/>
                <a:t>Lett</a:t>
              </a:r>
              <a:r>
                <a:rPr lang="fr-FR" sz="1400" dirty="0" smtClean="0"/>
                <a:t>. A 2003]</a:t>
              </a:r>
              <a:endParaRPr lang="fr-FR" sz="1400" dirty="0"/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1106449" y="4677838"/>
            <a:ext cx="2277011" cy="1664240"/>
            <a:chOff x="1332772" y="4879036"/>
            <a:chExt cx="2277011" cy="1664240"/>
          </a:xfrm>
        </p:grpSpPr>
        <p:grpSp>
          <p:nvGrpSpPr>
            <p:cNvPr id="46" name="Grouper 45"/>
            <p:cNvGrpSpPr/>
            <p:nvPr/>
          </p:nvGrpSpPr>
          <p:grpSpPr>
            <a:xfrm>
              <a:off x="1395647" y="4879036"/>
              <a:ext cx="1659688" cy="1289812"/>
              <a:chOff x="1395647" y="4879036"/>
              <a:chExt cx="1659688" cy="1289812"/>
            </a:xfrm>
          </p:grpSpPr>
          <p:sp>
            <p:nvSpPr>
              <p:cNvPr id="34" name="Hexagone 33"/>
              <p:cNvSpPr/>
              <p:nvPr/>
            </p:nvSpPr>
            <p:spPr>
              <a:xfrm>
                <a:off x="2081717" y="4879036"/>
                <a:ext cx="973618" cy="1289812"/>
              </a:xfrm>
              <a:prstGeom prst="hexag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00" dirty="0" smtClean="0"/>
                  <a:t>source</a:t>
                </a:r>
                <a:endParaRPr lang="fr-FR" sz="13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395647" y="5237316"/>
                <a:ext cx="792531" cy="61875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 flipH="1">
                <a:off x="1451624" y="5377113"/>
                <a:ext cx="72398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300" dirty="0" smtClean="0">
                    <a:solidFill>
                      <a:schemeClr val="bg1"/>
                    </a:solidFill>
                  </a:rPr>
                  <a:t>colonne</a:t>
                </a:r>
                <a:endParaRPr lang="fr-FR" sz="13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Connecteur droit 18"/>
              <p:cNvCxnSpPr/>
              <p:nvPr/>
            </p:nvCxnSpPr>
            <p:spPr>
              <a:xfrm flipV="1">
                <a:off x="1822796" y="5236881"/>
                <a:ext cx="0" cy="62665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r 42"/>
            <p:cNvGrpSpPr/>
            <p:nvPr/>
          </p:nvGrpSpPr>
          <p:grpSpPr>
            <a:xfrm>
              <a:off x="1332772" y="6173944"/>
              <a:ext cx="2277011" cy="369332"/>
              <a:chOff x="531308" y="2125105"/>
              <a:chExt cx="2277011" cy="369332"/>
            </a:xfrm>
          </p:grpSpPr>
          <p:sp>
            <p:nvSpPr>
              <p:cNvPr id="39" name="ZoneTexte 38"/>
              <p:cNvSpPr txBox="1"/>
              <p:nvPr/>
            </p:nvSpPr>
            <p:spPr>
              <a:xfrm>
                <a:off x="531308" y="2125105"/>
                <a:ext cx="2277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      </a:t>
                </a:r>
                <a:r>
                  <a:rPr lang="fr-FR" sz="1600" dirty="0" smtClean="0"/>
                  <a:t>: </a:t>
                </a:r>
                <a:r>
                  <a:rPr lang="fr-FR" sz="1600" dirty="0" err="1" smtClean="0"/>
                  <a:t>measurement</a:t>
                </a:r>
                <a:r>
                  <a:rPr lang="fr-FR" sz="1600" dirty="0" smtClean="0"/>
                  <a:t> plane</a:t>
                </a:r>
                <a:endParaRPr lang="fr-FR" sz="1600" dirty="0"/>
              </a:p>
            </p:txBody>
          </p:sp>
          <p:cxnSp>
            <p:nvCxnSpPr>
              <p:cNvPr id="40" name="Connecteur droit 39"/>
              <p:cNvCxnSpPr/>
              <p:nvPr/>
            </p:nvCxnSpPr>
            <p:spPr>
              <a:xfrm>
                <a:off x="628670" y="2326345"/>
                <a:ext cx="238328" cy="712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ZoneTexte 44"/>
          <p:cNvSpPr txBox="1"/>
          <p:nvPr/>
        </p:nvSpPr>
        <p:spPr>
          <a:xfrm>
            <a:off x="0" y="2298278"/>
            <a:ext cx="475470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ym typeface="Wingdings"/>
              </a:rPr>
              <a:t>Probe </a:t>
            </a:r>
            <a:r>
              <a:rPr lang="fr-FR" sz="2000" b="1" i="1" dirty="0" err="1" smtClean="0">
                <a:sym typeface="Wingdings"/>
              </a:rPr>
              <a:t>measurements</a:t>
            </a:r>
            <a:endParaRPr lang="fr-FR" sz="2000" b="1" i="1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sym typeface="Wingdings"/>
              </a:rPr>
              <a:t>Perturb</a:t>
            </a:r>
            <a:r>
              <a:rPr lang="fr-FR" sz="2000" dirty="0" smtClean="0">
                <a:sym typeface="Wingdings"/>
              </a:rPr>
              <a:t> the plasma (</a:t>
            </a:r>
            <a:r>
              <a:rPr lang="fr-FR" sz="2000" dirty="0" err="1" smtClean="0">
                <a:sym typeface="Wingdings"/>
              </a:rPr>
              <a:t>sonification</a:t>
            </a:r>
            <a:r>
              <a:rPr lang="fr-FR" sz="2000" dirty="0" smtClean="0">
                <a:sym typeface="Wingdings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sym typeface="Wingdings"/>
              </a:rPr>
              <a:t>L</a:t>
            </a:r>
            <a:r>
              <a:rPr lang="fr-FR" sz="2000" dirty="0" smtClean="0">
                <a:sym typeface="Wingdings"/>
              </a:rPr>
              <a:t>ong </a:t>
            </a:r>
            <a:r>
              <a:rPr lang="fr-FR" sz="2000" dirty="0" err="1" smtClean="0">
                <a:sym typeface="Wingdings"/>
              </a:rPr>
              <a:t>measuring</a:t>
            </a:r>
            <a:r>
              <a:rPr lang="fr-FR" sz="2000" dirty="0" smtClean="0">
                <a:sym typeface="Wingdings"/>
              </a:rPr>
              <a:t> time &gt; 1 h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err="1" smtClean="0">
                <a:sym typeface="Wingdings"/>
              </a:rPr>
              <a:t>Strong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hypothesis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on </a:t>
            </a:r>
            <a:r>
              <a:rPr lang="fr-FR" sz="2000" dirty="0" err="1" smtClean="0">
                <a:sym typeface="Wingdings"/>
              </a:rPr>
              <a:t>symetry</a:t>
            </a:r>
            <a:endParaRPr lang="fr-FR" sz="2000" dirty="0" smtClean="0">
              <a:sym typeface="Wingdings"/>
            </a:endParaRPr>
          </a:p>
          <a:p>
            <a:endParaRPr lang="fr-FR" sz="2000" dirty="0">
              <a:sym typeface="Wingdings"/>
            </a:endParaRPr>
          </a:p>
          <a:p>
            <a:r>
              <a:rPr lang="fr-FR" sz="3200" i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sz="3200" i="1" dirty="0" err="1" smtClean="0">
                <a:solidFill>
                  <a:srgbClr val="FF0000"/>
                </a:solidFill>
                <a:sym typeface="Wingdings"/>
              </a:rPr>
              <a:t>optical</a:t>
            </a:r>
            <a:r>
              <a:rPr lang="fr-FR" sz="3200" i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  <a:sym typeface="Wingdings"/>
              </a:rPr>
              <a:t>measurements</a:t>
            </a:r>
            <a:r>
              <a:rPr lang="fr-FR" sz="3200" i="1" dirty="0" smtClean="0">
                <a:solidFill>
                  <a:srgbClr val="FF0000"/>
                </a:solidFill>
                <a:sym typeface="Wingdings"/>
              </a:rPr>
              <a:t> ?</a:t>
            </a:r>
            <a:endParaRPr lang="fr-FR" sz="3200" i="1" dirty="0">
              <a:solidFill>
                <a:srgbClr val="FF0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463553" y="1911378"/>
            <a:ext cx="442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probe </a:t>
            </a:r>
            <a:r>
              <a:rPr lang="fr-FR" dirty="0" err="1" smtClean="0"/>
              <a:t>measurement</a:t>
            </a:r>
            <a:r>
              <a:rPr lang="fr-FR" dirty="0" smtClean="0"/>
              <a:t> in a plane ┴  </a:t>
            </a:r>
            <a:r>
              <a:rPr lang="fr-FR" dirty="0"/>
              <a:t>B</a:t>
            </a:r>
          </a:p>
        </p:txBody>
      </p:sp>
      <p:sp>
        <p:nvSpPr>
          <p:cNvPr id="21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400800" y="649287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36063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63072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err="1">
                <a:latin typeface="Corbel"/>
                <a:cs typeface="Corbel"/>
              </a:rPr>
              <a:t>Low</a:t>
            </a:r>
            <a:r>
              <a:rPr lang="fr-FR" sz="2800" i="1" dirty="0">
                <a:latin typeface="Corbel"/>
                <a:cs typeface="Corbel"/>
              </a:rPr>
              <a:t> </a:t>
            </a:r>
            <a:r>
              <a:rPr lang="fr-FR" sz="2800" i="1" dirty="0" err="1">
                <a:latin typeface="Corbel"/>
                <a:cs typeface="Corbel"/>
              </a:rPr>
              <a:t>frequency</a:t>
            </a:r>
            <a:r>
              <a:rPr lang="fr-FR" sz="2800" i="1" dirty="0">
                <a:latin typeface="Corbel"/>
                <a:cs typeface="Corbel"/>
              </a:rPr>
              <a:t> </a:t>
            </a:r>
            <a:r>
              <a:rPr lang="fr-FR" sz="2800" i="1" dirty="0" err="1">
                <a:latin typeface="Corbel"/>
                <a:cs typeface="Corbel"/>
              </a:rPr>
              <a:t>instabilities</a:t>
            </a:r>
            <a:r>
              <a:rPr lang="fr-FR" sz="2800" i="1" dirty="0">
                <a:latin typeface="Corbel"/>
                <a:cs typeface="Corbel"/>
              </a:rPr>
              <a:t> </a:t>
            </a:r>
            <a:r>
              <a:rPr lang="fr-FR" sz="2800" i="1" dirty="0" smtClean="0">
                <a:latin typeface="Corbel"/>
                <a:cs typeface="Corbel"/>
              </a:rPr>
              <a:t>: possible </a:t>
            </a:r>
            <a:r>
              <a:rPr lang="fr-FR" sz="2800" i="1" dirty="0" err="1" smtClean="0">
                <a:latin typeface="Corbel"/>
                <a:cs typeface="Corbel"/>
              </a:rPr>
              <a:t>optical</a:t>
            </a:r>
            <a:r>
              <a:rPr lang="fr-FR" sz="2800" i="1" dirty="0" smtClean="0">
                <a:latin typeface="Corbel"/>
                <a:cs typeface="Corbel"/>
              </a:rPr>
              <a:t> </a:t>
            </a:r>
            <a:r>
              <a:rPr lang="fr-FR" sz="2800" i="1" dirty="0" err="1" smtClean="0">
                <a:latin typeface="Corbel"/>
                <a:cs typeface="Corbel"/>
              </a:rPr>
              <a:t>measurements</a:t>
            </a:r>
            <a:r>
              <a:rPr lang="fr-FR" sz="2800" i="1" dirty="0" smtClean="0">
                <a:latin typeface="Corbel"/>
                <a:cs typeface="Corbel"/>
              </a:rPr>
              <a:t>…</a:t>
            </a:r>
            <a:endParaRPr lang="fr-FR" sz="2800" i="1" dirty="0">
              <a:latin typeface="Corbel"/>
              <a:cs typeface="Corbel"/>
            </a:endParaRPr>
          </a:p>
        </p:txBody>
      </p:sp>
      <p:pic>
        <p:nvPicPr>
          <p:cNvPr id="4" name="Image 3" descr="corrélation photodiode-sonde mode régulier 2002 Mist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20" y="1850855"/>
            <a:ext cx="5693889" cy="45467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4602" y="3274211"/>
            <a:ext cx="2185214" cy="1631216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-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: probe </a:t>
            </a:r>
            <a:r>
              <a:rPr lang="fr-FR" dirty="0" err="1" smtClean="0">
                <a:solidFill>
                  <a:srgbClr val="FF0000"/>
                </a:solidFill>
              </a:rPr>
              <a:t>polarized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V &gt; </a:t>
            </a:r>
            <a:r>
              <a:rPr lang="fr-FR" dirty="0" err="1" smtClean="0">
                <a:solidFill>
                  <a:srgbClr val="FF0000"/>
                </a:solidFill>
              </a:rPr>
              <a:t>V</a:t>
            </a:r>
            <a:r>
              <a:rPr lang="fr-FR" baseline="-25000" dirty="0" err="1" smtClean="0">
                <a:solidFill>
                  <a:srgbClr val="FF0000"/>
                </a:solidFill>
              </a:rPr>
              <a:t>plasma</a:t>
            </a:r>
            <a:endParaRPr lang="fr-FR" baseline="-25000" dirty="0" smtClean="0">
              <a:solidFill>
                <a:srgbClr val="FF0000"/>
              </a:solidFill>
            </a:endParaRPr>
          </a:p>
          <a:p>
            <a:endParaRPr lang="fr-FR" sz="800" dirty="0"/>
          </a:p>
          <a:p>
            <a:r>
              <a:rPr lang="fr-FR" sz="2800" b="1" dirty="0" smtClean="0">
                <a:solidFill>
                  <a:srgbClr val="0000FF"/>
                </a:solidFill>
              </a:rPr>
              <a:t>-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00FF"/>
                </a:solidFill>
              </a:rPr>
              <a:t>: </a:t>
            </a:r>
            <a:r>
              <a:rPr lang="fr-FR" dirty="0" err="1" smtClean="0">
                <a:solidFill>
                  <a:srgbClr val="0000FF"/>
                </a:solidFill>
              </a:rPr>
              <a:t>photo-diode</a:t>
            </a: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(</a:t>
            </a:r>
            <a:r>
              <a:rPr lang="fr-FR" dirty="0" err="1" smtClean="0">
                <a:solidFill>
                  <a:srgbClr val="0000FF"/>
                </a:solidFill>
              </a:rPr>
              <a:t>collimated</a:t>
            </a:r>
            <a:r>
              <a:rPr lang="fr-FR" dirty="0" smtClean="0">
                <a:solidFill>
                  <a:srgbClr val="0000FF"/>
                </a:solidFill>
              </a:rPr>
              <a:t> los)</a:t>
            </a:r>
            <a:endParaRPr lang="fr-FR" dirty="0">
              <a:solidFill>
                <a:srgbClr val="0000FF"/>
              </a:solidFill>
            </a:endParaRPr>
          </a:p>
        </p:txBody>
      </p:sp>
      <p:grpSp>
        <p:nvGrpSpPr>
          <p:cNvPr id="31" name="Grouper 30"/>
          <p:cNvGrpSpPr/>
          <p:nvPr/>
        </p:nvGrpSpPr>
        <p:grpSpPr>
          <a:xfrm>
            <a:off x="168447" y="5155682"/>
            <a:ext cx="2698368" cy="1539980"/>
            <a:chOff x="43255" y="4585915"/>
            <a:chExt cx="3295531" cy="1804688"/>
          </a:xfrm>
        </p:grpSpPr>
        <p:grpSp>
          <p:nvGrpSpPr>
            <p:cNvPr id="21" name="Grouper 20"/>
            <p:cNvGrpSpPr/>
            <p:nvPr/>
          </p:nvGrpSpPr>
          <p:grpSpPr>
            <a:xfrm>
              <a:off x="43255" y="4585915"/>
              <a:ext cx="3295531" cy="1620657"/>
              <a:chOff x="1259325" y="5301466"/>
              <a:chExt cx="2559014" cy="887686"/>
            </a:xfrm>
          </p:grpSpPr>
          <p:sp>
            <p:nvSpPr>
              <p:cNvPr id="23" name="Hexagone 22"/>
              <p:cNvSpPr/>
              <p:nvPr/>
            </p:nvSpPr>
            <p:spPr>
              <a:xfrm>
                <a:off x="2934462" y="5301466"/>
                <a:ext cx="883877" cy="887686"/>
              </a:xfrm>
              <a:prstGeom prst="hexag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 smtClean="0"/>
                  <a:t>source</a:t>
                </a:r>
                <a:endParaRPr lang="fr-FR" sz="12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219343" y="5548045"/>
                <a:ext cx="826089" cy="42584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5" name="Connecteur droit avec flèche 24"/>
              <p:cNvCxnSpPr/>
              <p:nvPr/>
            </p:nvCxnSpPr>
            <p:spPr>
              <a:xfrm flipH="1">
                <a:off x="1824794" y="5908085"/>
                <a:ext cx="1220637" cy="165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>
                <a:off x="1259325" y="5539536"/>
                <a:ext cx="877719" cy="414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0000FF"/>
                    </a:solidFill>
                  </a:rPr>
                  <a:t>los</a:t>
                </a:r>
              </a:p>
              <a:p>
                <a:pPr algn="ctr"/>
                <a:r>
                  <a:rPr lang="fr-FR" dirty="0" err="1" smtClean="0">
                    <a:solidFill>
                      <a:srgbClr val="0000FF"/>
                    </a:solidFill>
                  </a:rPr>
                  <a:t>Photod</a:t>
                </a:r>
                <a:r>
                  <a:rPr lang="fr-FR" dirty="0" smtClean="0">
                    <a:solidFill>
                      <a:srgbClr val="0000FF"/>
                    </a:solidFill>
                  </a:rPr>
                  <a:t>.</a:t>
                </a:r>
                <a:endParaRPr lang="fr-FR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 flipH="1">
              <a:off x="1371597" y="5211753"/>
              <a:ext cx="971829" cy="360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>
                  <a:solidFill>
                    <a:schemeClr val="bg1"/>
                  </a:solidFill>
                </a:rPr>
                <a:t>column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1833055" y="5693425"/>
              <a:ext cx="0" cy="3822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1459528" y="5957786"/>
              <a:ext cx="908989" cy="432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probe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0" y="1974250"/>
            <a:ext cx="33445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400" dirty="0" err="1" smtClean="0">
                <a:sym typeface="Wingdings"/>
              </a:rPr>
              <a:t>Strong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correlation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between</a:t>
            </a:r>
            <a:r>
              <a:rPr lang="fr-FR" sz="2400" dirty="0" smtClean="0">
                <a:sym typeface="Wingdings"/>
              </a:rPr>
              <a:t> probe and </a:t>
            </a:r>
            <a:r>
              <a:rPr lang="fr-FR" sz="2400" dirty="0" err="1" smtClean="0">
                <a:sym typeface="Wingdings"/>
              </a:rPr>
              <a:t>photo-diode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signals</a:t>
            </a:r>
            <a:endParaRPr lang="fr-FR" sz="2400" dirty="0"/>
          </a:p>
        </p:txBody>
      </p:sp>
      <p:sp>
        <p:nvSpPr>
          <p:cNvPr id="19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4515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98067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err="1">
                <a:latin typeface="Corbel"/>
                <a:cs typeface="Corbel"/>
              </a:rPr>
              <a:t>Low</a:t>
            </a:r>
            <a:r>
              <a:rPr lang="fr-FR" sz="2800" i="1" dirty="0">
                <a:latin typeface="Corbel"/>
                <a:cs typeface="Corbel"/>
              </a:rPr>
              <a:t> </a:t>
            </a:r>
            <a:r>
              <a:rPr lang="fr-FR" sz="2800" i="1" dirty="0" err="1">
                <a:latin typeface="Corbel"/>
                <a:cs typeface="Corbel"/>
              </a:rPr>
              <a:t>frequency</a:t>
            </a:r>
            <a:r>
              <a:rPr lang="fr-FR" sz="2800" i="1" dirty="0">
                <a:latin typeface="Corbel"/>
                <a:cs typeface="Corbel"/>
              </a:rPr>
              <a:t> </a:t>
            </a:r>
            <a:r>
              <a:rPr lang="fr-FR" sz="2800" i="1" dirty="0" err="1">
                <a:latin typeface="Corbel"/>
                <a:cs typeface="Corbel"/>
              </a:rPr>
              <a:t>instabilities</a:t>
            </a:r>
            <a:r>
              <a:rPr lang="fr-FR" sz="2800" i="1" dirty="0">
                <a:latin typeface="Corbel"/>
                <a:cs typeface="Corbel"/>
              </a:rPr>
              <a:t> : </a:t>
            </a:r>
            <a:r>
              <a:rPr lang="fr-FR" sz="2800" i="1" dirty="0" err="1" smtClean="0">
                <a:latin typeface="Corbel"/>
                <a:cs typeface="Corbel"/>
              </a:rPr>
              <a:t>intensified</a:t>
            </a:r>
            <a:r>
              <a:rPr lang="fr-FR" sz="2800" i="1" dirty="0" smtClean="0">
                <a:latin typeface="Corbel"/>
                <a:cs typeface="Corbel"/>
              </a:rPr>
              <a:t> camera</a:t>
            </a:r>
            <a:endParaRPr lang="fr-FR" sz="2800" i="1" dirty="0">
              <a:latin typeface="Corbel"/>
              <a:cs typeface="Corbe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" y="1719039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400" b="1" i="1" dirty="0" err="1" smtClean="0">
                <a:latin typeface="Corbel"/>
                <a:cs typeface="Corbel"/>
                <a:sym typeface="Wingdings"/>
              </a:rPr>
              <a:t>Caracteristics</a:t>
            </a:r>
            <a:r>
              <a:rPr lang="fr-FR" sz="2400" i="1" dirty="0" smtClean="0">
                <a:latin typeface="Corbel"/>
                <a:cs typeface="Corbel"/>
                <a:sym typeface="Wingdings"/>
              </a:rPr>
              <a:t> : </a:t>
            </a:r>
            <a:r>
              <a:rPr lang="fr-FR" sz="2400" i="1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fr-FR" sz="2400" i="1" dirty="0" err="1" smtClean="0">
                <a:sym typeface="Wingdings"/>
              </a:rPr>
              <a:t>t</a:t>
            </a:r>
            <a:r>
              <a:rPr lang="fr-FR" sz="2400" i="1" baseline="-25000" dirty="0" err="1" smtClean="0">
                <a:sym typeface="Wingdings"/>
              </a:rPr>
              <a:t>min</a:t>
            </a:r>
            <a:r>
              <a:rPr lang="fr-FR" sz="2400" i="1" dirty="0" smtClean="0">
                <a:sym typeface="Wingdings"/>
              </a:rPr>
              <a:t> = 1 ns ; </a:t>
            </a:r>
            <a:r>
              <a:rPr lang="fr-FR" sz="2400" i="1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fr-FR" sz="2400" i="1" baseline="-25000" dirty="0" err="1" smtClean="0">
                <a:sym typeface="Wingdings"/>
              </a:rPr>
              <a:t>acq</a:t>
            </a:r>
            <a:r>
              <a:rPr lang="fr-FR" sz="2400" i="1" dirty="0" smtClean="0">
                <a:sym typeface="Wingdings"/>
              </a:rPr>
              <a:t> = 25 Hz ; </a:t>
            </a:r>
            <a:r>
              <a:rPr lang="fr-FR" sz="2400" dirty="0"/>
              <a:t>736x572 pixels </a:t>
            </a:r>
            <a:endParaRPr lang="fr-FR" sz="2400" dirty="0" smtClean="0"/>
          </a:p>
          <a:p>
            <a:pPr marL="285750" indent="-285750">
              <a:buFont typeface="Wingdings" charset="0"/>
              <a:buChar char="à"/>
            </a:pPr>
            <a:r>
              <a:rPr lang="fr-FR" sz="2400" b="1" i="1" dirty="0" err="1" smtClean="0">
                <a:sym typeface="Wingdings"/>
              </a:rPr>
              <a:t>Periodic</a:t>
            </a:r>
            <a:r>
              <a:rPr lang="fr-FR" sz="2400" b="1" i="1" dirty="0" smtClean="0">
                <a:sym typeface="Wingdings"/>
              </a:rPr>
              <a:t> </a:t>
            </a:r>
            <a:r>
              <a:rPr lang="fr-FR" sz="2400" b="1" i="1" dirty="0" err="1" smtClean="0">
                <a:sym typeface="Wingdings"/>
              </a:rPr>
              <a:t>phenomenon</a:t>
            </a:r>
            <a:r>
              <a:rPr lang="fr-FR" sz="2400" dirty="0" smtClean="0">
                <a:sym typeface="Wingdings"/>
              </a:rPr>
              <a:t>: </a:t>
            </a:r>
            <a:r>
              <a:rPr lang="fr-FR" sz="2400" dirty="0" err="1" smtClean="0">
                <a:sym typeface="Wingdings"/>
              </a:rPr>
              <a:t>intensified</a:t>
            </a:r>
            <a:r>
              <a:rPr lang="fr-FR" sz="2400" dirty="0" smtClean="0">
                <a:sym typeface="Wingdings"/>
              </a:rPr>
              <a:t> camera </a:t>
            </a:r>
            <a:r>
              <a:rPr lang="fr-FR" sz="2400" dirty="0" err="1" smtClean="0">
                <a:sym typeface="Wingdings"/>
              </a:rPr>
              <a:t>synchronized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with</a:t>
            </a:r>
            <a:r>
              <a:rPr lang="fr-FR" sz="2400" dirty="0" smtClean="0">
                <a:sym typeface="Wingdings"/>
              </a:rPr>
              <a:t> probe</a:t>
            </a:r>
            <a:endParaRPr lang="fr-FR" sz="2400" i="1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400" b="1" i="1" dirty="0" smtClean="0">
                <a:sym typeface="Wingdings"/>
              </a:rPr>
              <a:t>Plasma </a:t>
            </a:r>
            <a:r>
              <a:rPr lang="fr-FR" sz="2400" b="1" i="1" dirty="0" err="1" smtClean="0">
                <a:sym typeface="Wingdings"/>
              </a:rPr>
              <a:t>symetry</a:t>
            </a:r>
            <a:r>
              <a:rPr lang="fr-FR" sz="2400" b="1" i="1" dirty="0" smtClean="0">
                <a:sym typeface="Wingdings"/>
              </a:rPr>
              <a:t> </a:t>
            </a:r>
            <a:r>
              <a:rPr lang="fr-FR" sz="2400" b="1" i="1" dirty="0" err="1" smtClean="0">
                <a:sym typeface="Wingdings"/>
              </a:rPr>
              <a:t>hypothesis</a:t>
            </a:r>
            <a:endParaRPr lang="fr-FR" sz="2400" b="1" i="1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400" b="1" i="1" dirty="0" smtClean="0">
                <a:sym typeface="Wingdings"/>
              </a:rPr>
              <a:t> </a:t>
            </a:r>
            <a:r>
              <a:rPr lang="fr-FR" sz="2400" b="1" i="1" dirty="0" err="1" smtClean="0">
                <a:sym typeface="Wingdings"/>
              </a:rPr>
              <a:t>Instabilities</a:t>
            </a:r>
            <a:r>
              <a:rPr lang="fr-FR" sz="2400" b="1" i="1" dirty="0" smtClean="0">
                <a:sym typeface="Wingdings"/>
              </a:rPr>
              <a:t> in </a:t>
            </a:r>
            <a:r>
              <a:rPr lang="fr-FR" sz="2400" b="1" i="1" dirty="0" err="1" smtClean="0">
                <a:sym typeface="Wingdings"/>
              </a:rPr>
              <a:t>diaphragm</a:t>
            </a:r>
            <a:r>
              <a:rPr lang="fr-FR" sz="2400" b="1" i="1" dirty="0" smtClean="0">
                <a:sym typeface="Wingdings"/>
              </a:rPr>
              <a:t> </a:t>
            </a:r>
            <a:r>
              <a:rPr lang="fr-FR" sz="2400" b="1" i="1" dirty="0" err="1" smtClean="0">
                <a:sym typeface="Wingdings"/>
              </a:rPr>
              <a:t>shadow</a:t>
            </a:r>
            <a:r>
              <a:rPr lang="fr-FR" sz="2400" b="1" i="1" dirty="0" smtClean="0">
                <a:sym typeface="Wingdings"/>
              </a:rPr>
              <a:t> </a:t>
            </a:r>
            <a:r>
              <a:rPr lang="fr-FR" sz="2400" dirty="0" smtClean="0">
                <a:sym typeface="Wingdings"/>
              </a:rPr>
              <a:t>: azimutal modes m=1 (1 spiral arm), 2 (2 spiral </a:t>
            </a:r>
            <a:r>
              <a:rPr lang="fr-FR" sz="2400" dirty="0" err="1" smtClean="0">
                <a:sym typeface="Wingdings"/>
              </a:rPr>
              <a:t>arms</a:t>
            </a:r>
            <a:r>
              <a:rPr lang="fr-FR" sz="2400" dirty="0" smtClean="0">
                <a:sym typeface="Wingdings"/>
              </a:rPr>
              <a:t>), turbulence</a:t>
            </a:r>
            <a:endParaRPr lang="fr-FR" sz="2400" dirty="0">
              <a:sym typeface="Wingding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68332" y="6550223"/>
            <a:ext cx="177980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[</a:t>
            </a:r>
            <a:r>
              <a:rPr lang="fr-FR" sz="1400" dirty="0" smtClean="0"/>
              <a:t>Escarguel EPJD 2012]</a:t>
            </a:r>
            <a:endParaRPr lang="fr-FR" sz="14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1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400800" y="649287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grpSp>
        <p:nvGrpSpPr>
          <p:cNvPr id="34" name="Grouper 33"/>
          <p:cNvGrpSpPr/>
          <p:nvPr/>
        </p:nvGrpSpPr>
        <p:grpSpPr>
          <a:xfrm>
            <a:off x="1021057" y="4638209"/>
            <a:ext cx="2442679" cy="1271276"/>
            <a:chOff x="6597601" y="5105384"/>
            <a:chExt cx="2442679" cy="1271276"/>
          </a:xfrm>
        </p:grpSpPr>
        <p:grpSp>
          <p:nvGrpSpPr>
            <p:cNvPr id="22" name="Grouper 21"/>
            <p:cNvGrpSpPr/>
            <p:nvPr/>
          </p:nvGrpSpPr>
          <p:grpSpPr>
            <a:xfrm>
              <a:off x="6597601" y="5105384"/>
              <a:ext cx="2442679" cy="1160561"/>
              <a:chOff x="6597601" y="5105384"/>
              <a:chExt cx="2442679" cy="1160561"/>
            </a:xfrm>
          </p:grpSpPr>
          <p:grpSp>
            <p:nvGrpSpPr>
              <p:cNvPr id="14" name="Grouper 13"/>
              <p:cNvGrpSpPr/>
              <p:nvPr/>
            </p:nvGrpSpPr>
            <p:grpSpPr>
              <a:xfrm>
                <a:off x="6597601" y="5105384"/>
                <a:ext cx="2442679" cy="1160561"/>
                <a:chOff x="1278509" y="5301466"/>
                <a:chExt cx="2706943" cy="887686"/>
              </a:xfrm>
            </p:grpSpPr>
            <p:sp>
              <p:nvSpPr>
                <p:cNvPr id="18" name="Hexagone 17"/>
                <p:cNvSpPr/>
                <p:nvPr/>
              </p:nvSpPr>
              <p:spPr>
                <a:xfrm>
                  <a:off x="2934461" y="5301466"/>
                  <a:ext cx="1050991" cy="887686"/>
                </a:xfrm>
                <a:prstGeom prst="hexag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 smtClean="0"/>
                    <a:t>source</a:t>
                  </a:r>
                  <a:endParaRPr lang="fr-FR" sz="12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2219343" y="5548045"/>
                  <a:ext cx="826089" cy="42584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0" name="Connecteur droit avec flèche 19"/>
                <p:cNvCxnSpPr/>
                <p:nvPr/>
              </p:nvCxnSpPr>
              <p:spPr>
                <a:xfrm flipH="1">
                  <a:off x="1824794" y="5783049"/>
                  <a:ext cx="1220637" cy="165"/>
                </a:xfrm>
                <a:prstGeom prst="straightConnector1">
                  <a:avLst/>
                </a:prstGeom>
                <a:ln w="31750"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ZoneTexte 20"/>
                <p:cNvSpPr txBox="1"/>
                <p:nvPr/>
              </p:nvSpPr>
              <p:spPr>
                <a:xfrm>
                  <a:off x="1278509" y="5501064"/>
                  <a:ext cx="978680" cy="2824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 smtClean="0">
                      <a:solidFill>
                        <a:srgbClr val="0000FF"/>
                      </a:solidFill>
                    </a:rPr>
                    <a:t>camera</a:t>
                  </a:r>
                  <a:endParaRPr lang="fr-FR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15" name="ZoneTexte 14"/>
              <p:cNvSpPr txBox="1"/>
              <p:nvPr/>
            </p:nvSpPr>
            <p:spPr>
              <a:xfrm flipH="1">
                <a:off x="7511064" y="5478099"/>
                <a:ext cx="6809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err="1" smtClean="0">
                    <a:solidFill>
                      <a:schemeClr val="bg1"/>
                    </a:solidFill>
                  </a:rPr>
                  <a:t>column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2" name="Connecteur droit 31"/>
            <p:cNvCxnSpPr/>
            <p:nvPr/>
          </p:nvCxnSpPr>
          <p:spPr>
            <a:xfrm>
              <a:off x="7747000" y="5835650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7486650" y="6115050"/>
              <a:ext cx="5266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probe</a:t>
              </a:r>
              <a:endParaRPr lang="fr-FR" sz="11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Image 1" descr="mode régulier - caméra intensifiée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09" y="3674343"/>
            <a:ext cx="3430597" cy="28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108696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i="1" dirty="0" err="1" smtClean="0">
                <a:solidFill>
                  <a:srgbClr val="3366FF"/>
                </a:solidFill>
                <a:latin typeface="Corbel"/>
                <a:cs typeface="Corbel"/>
              </a:rPr>
              <a:t>Principle</a:t>
            </a:r>
            <a:r>
              <a:rPr lang="fr-FR" sz="3600" i="1" dirty="0" smtClean="0">
                <a:solidFill>
                  <a:srgbClr val="3366FF"/>
                </a:solidFill>
                <a:latin typeface="Corbel"/>
                <a:cs typeface="Corbel"/>
              </a:rPr>
              <a:t> of Laser </a:t>
            </a:r>
            <a:r>
              <a:rPr lang="fr-FR" sz="3600" i="1" dirty="0" err="1" smtClean="0">
                <a:solidFill>
                  <a:srgbClr val="3366FF"/>
                </a:solidFill>
                <a:latin typeface="Corbel"/>
                <a:cs typeface="Corbel"/>
              </a:rPr>
              <a:t>Induced</a:t>
            </a:r>
            <a:r>
              <a:rPr lang="fr-FR" sz="3600" i="1" dirty="0" smtClean="0">
                <a:solidFill>
                  <a:srgbClr val="3366FF"/>
                </a:solidFill>
                <a:latin typeface="Corbel"/>
                <a:cs typeface="Corbel"/>
              </a:rPr>
              <a:t> Fluorescence</a:t>
            </a:r>
            <a:endParaRPr lang="fr-FR" sz="3600" i="1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65607" y="2030302"/>
            <a:ext cx="8229600" cy="4525962"/>
          </a:xfrm>
        </p:spPr>
        <p:txBody>
          <a:bodyPr/>
          <a:lstStyle/>
          <a:p>
            <a:pPr eaLnBrk="1" hangingPunct="1"/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: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r-FR" dirty="0" smtClean="0"/>
              <a:t>Excitation and </a:t>
            </a:r>
            <a:r>
              <a:rPr lang="fr-FR" dirty="0" err="1" smtClean="0"/>
              <a:t>emission</a:t>
            </a:r>
            <a:r>
              <a:rPr lang="fr-FR" dirty="0" smtClean="0"/>
              <a:t> of photons by an </a:t>
            </a:r>
            <a:r>
              <a:rPr lang="fr-FR" dirty="0" err="1" smtClean="0"/>
              <a:t>atom</a:t>
            </a:r>
            <a:r>
              <a:rPr lang="fr-FR" dirty="0" smtClean="0"/>
              <a:t> or an ion. In </a:t>
            </a:r>
            <a:r>
              <a:rPr lang="fr-FR" dirty="0" err="1" smtClean="0"/>
              <a:t>our</a:t>
            </a:r>
            <a:r>
              <a:rPr lang="fr-FR" dirty="0" smtClean="0"/>
              <a:t> case, Ar</a:t>
            </a:r>
            <a:r>
              <a:rPr lang="fr-FR" baseline="30000" dirty="0" smtClean="0"/>
              <a:t>+ </a:t>
            </a:r>
            <a:r>
              <a:rPr lang="fr-FR" dirty="0" smtClean="0"/>
              <a:t>ion.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fr-FR" dirty="0" smtClean="0"/>
              <a:t>Doppler </a:t>
            </a:r>
            <a:r>
              <a:rPr lang="fr-FR" dirty="0" err="1" smtClean="0"/>
              <a:t>effect</a:t>
            </a:r>
            <a:r>
              <a:rPr lang="fr-FR" dirty="0" smtClean="0"/>
              <a:t>.</a:t>
            </a:r>
          </a:p>
        </p:txBody>
      </p:sp>
      <p:grpSp>
        <p:nvGrpSpPr>
          <p:cNvPr id="57" name="Groupe 30"/>
          <p:cNvGrpSpPr>
            <a:grpSpLocks/>
          </p:cNvGrpSpPr>
          <p:nvPr/>
        </p:nvGrpSpPr>
        <p:grpSpPr bwMode="auto">
          <a:xfrm>
            <a:off x="0" y="3861047"/>
            <a:ext cx="4445188" cy="2599210"/>
            <a:chOff x="-238531" y="3724496"/>
            <a:chExt cx="4445218" cy="2598514"/>
          </a:xfrm>
        </p:grpSpPr>
        <p:sp>
          <p:nvSpPr>
            <p:cNvPr id="58" name="ZoneTexte 24"/>
            <p:cNvSpPr txBox="1">
              <a:spLocks noChangeArrowheads="1"/>
            </p:cNvSpPr>
            <p:nvPr/>
          </p:nvSpPr>
          <p:spPr bwMode="auto">
            <a:xfrm>
              <a:off x="2496875" y="4796883"/>
              <a:ext cx="1643074" cy="58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Fluorescence</a:t>
              </a:r>
            </a:p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460,957nm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59" name="Groupe 29"/>
            <p:cNvGrpSpPr>
              <a:grpSpLocks/>
            </p:cNvGrpSpPr>
            <p:nvPr/>
          </p:nvGrpSpPr>
          <p:grpSpPr bwMode="auto">
            <a:xfrm>
              <a:off x="-238531" y="3724496"/>
              <a:ext cx="4445218" cy="2598514"/>
              <a:chOff x="118659" y="3831559"/>
              <a:chExt cx="4445218" cy="2598514"/>
            </a:xfrm>
          </p:grpSpPr>
          <p:cxnSp>
            <p:nvCxnSpPr>
              <p:cNvPr id="60" name="Connecteur droit 59"/>
              <p:cNvCxnSpPr/>
              <p:nvPr/>
            </p:nvCxnSpPr>
            <p:spPr>
              <a:xfrm>
                <a:off x="928661" y="5429541"/>
                <a:ext cx="1143008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>
                <a:off x="1714480" y="4286847"/>
                <a:ext cx="1428760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>
                <a:off x="2714612" y="5786632"/>
                <a:ext cx="1285884" cy="0"/>
              </a:xfrm>
              <a:prstGeom prst="line">
                <a:avLst/>
              </a:prstGeom>
              <a:ln w="254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 rot="5400000" flipH="1" flipV="1">
                <a:off x="1464565" y="4608161"/>
                <a:ext cx="857020" cy="500067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/>
              <p:cNvCxnSpPr/>
              <p:nvPr/>
            </p:nvCxnSpPr>
            <p:spPr>
              <a:xfrm rot="16200000" flipH="1">
                <a:off x="2393308" y="4750988"/>
                <a:ext cx="1214111" cy="571504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Forme libre 64"/>
              <p:cNvSpPr/>
              <p:nvPr/>
            </p:nvSpPr>
            <p:spPr>
              <a:xfrm>
                <a:off x="1280618" y="4615991"/>
                <a:ext cx="617541" cy="247584"/>
              </a:xfrm>
              <a:custGeom>
                <a:avLst/>
                <a:gdLst>
                  <a:gd name="connsiteX0" fmla="*/ 0 w 617517"/>
                  <a:gd name="connsiteY0" fmla="*/ 217714 h 247402"/>
                  <a:gd name="connsiteX1" fmla="*/ 71252 w 617517"/>
                  <a:gd name="connsiteY1" fmla="*/ 3958 h 247402"/>
                  <a:gd name="connsiteX2" fmla="*/ 190005 w 617517"/>
                  <a:gd name="connsiteY2" fmla="*/ 241464 h 247402"/>
                  <a:gd name="connsiteX3" fmla="*/ 249382 w 617517"/>
                  <a:gd name="connsiteY3" fmla="*/ 27708 h 247402"/>
                  <a:gd name="connsiteX4" fmla="*/ 356260 w 617517"/>
                  <a:gd name="connsiteY4" fmla="*/ 229589 h 247402"/>
                  <a:gd name="connsiteX5" fmla="*/ 427512 w 617517"/>
                  <a:gd name="connsiteY5" fmla="*/ 134586 h 247402"/>
                  <a:gd name="connsiteX6" fmla="*/ 617517 w 617517"/>
                  <a:gd name="connsiteY6" fmla="*/ 110836 h 247402"/>
                  <a:gd name="connsiteX7" fmla="*/ 617517 w 617517"/>
                  <a:gd name="connsiteY7" fmla="*/ 110836 h 24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517" h="247402">
                    <a:moveTo>
                      <a:pt x="0" y="217714"/>
                    </a:moveTo>
                    <a:cubicBezTo>
                      <a:pt x="19792" y="108857"/>
                      <a:pt x="39585" y="0"/>
                      <a:pt x="71252" y="3958"/>
                    </a:cubicBezTo>
                    <a:cubicBezTo>
                      <a:pt x="102920" y="7916"/>
                      <a:pt x="160317" y="237506"/>
                      <a:pt x="190005" y="241464"/>
                    </a:cubicBezTo>
                    <a:cubicBezTo>
                      <a:pt x="219693" y="245422"/>
                      <a:pt x="221673" y="29687"/>
                      <a:pt x="249382" y="27708"/>
                    </a:cubicBezTo>
                    <a:cubicBezTo>
                      <a:pt x="277091" y="25729"/>
                      <a:pt x="326572" y="211776"/>
                      <a:pt x="356260" y="229589"/>
                    </a:cubicBezTo>
                    <a:cubicBezTo>
                      <a:pt x="385948" y="247402"/>
                      <a:pt x="383969" y="154378"/>
                      <a:pt x="427512" y="134586"/>
                    </a:cubicBezTo>
                    <a:cubicBezTo>
                      <a:pt x="471055" y="114794"/>
                      <a:pt x="617517" y="110836"/>
                      <a:pt x="617517" y="110836"/>
                    </a:cubicBezTo>
                    <a:lnTo>
                      <a:pt x="617517" y="110836"/>
                    </a:lnTo>
                  </a:path>
                </a:pathLst>
              </a:custGeom>
              <a:ln w="254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buFont typeface="Times New Roman" pitchFamily="16" charset="0"/>
                  <a:buNone/>
                  <a:defRPr/>
                </a:pPr>
                <a:endParaRPr lang="fr-FR"/>
              </a:p>
            </p:txBody>
          </p:sp>
          <p:sp>
            <p:nvSpPr>
              <p:cNvPr id="66" name="Forme libre 65"/>
              <p:cNvSpPr/>
              <p:nvPr/>
            </p:nvSpPr>
            <p:spPr>
              <a:xfrm>
                <a:off x="3231520" y="4656362"/>
                <a:ext cx="617542" cy="247584"/>
              </a:xfrm>
              <a:custGeom>
                <a:avLst/>
                <a:gdLst>
                  <a:gd name="connsiteX0" fmla="*/ 0 w 617517"/>
                  <a:gd name="connsiteY0" fmla="*/ 217714 h 247402"/>
                  <a:gd name="connsiteX1" fmla="*/ 71252 w 617517"/>
                  <a:gd name="connsiteY1" fmla="*/ 3958 h 247402"/>
                  <a:gd name="connsiteX2" fmla="*/ 190005 w 617517"/>
                  <a:gd name="connsiteY2" fmla="*/ 241464 h 247402"/>
                  <a:gd name="connsiteX3" fmla="*/ 249382 w 617517"/>
                  <a:gd name="connsiteY3" fmla="*/ 27708 h 247402"/>
                  <a:gd name="connsiteX4" fmla="*/ 356260 w 617517"/>
                  <a:gd name="connsiteY4" fmla="*/ 229589 h 247402"/>
                  <a:gd name="connsiteX5" fmla="*/ 427512 w 617517"/>
                  <a:gd name="connsiteY5" fmla="*/ 134586 h 247402"/>
                  <a:gd name="connsiteX6" fmla="*/ 617517 w 617517"/>
                  <a:gd name="connsiteY6" fmla="*/ 110836 h 247402"/>
                  <a:gd name="connsiteX7" fmla="*/ 617517 w 617517"/>
                  <a:gd name="connsiteY7" fmla="*/ 110836 h 24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517" h="247402">
                    <a:moveTo>
                      <a:pt x="0" y="217714"/>
                    </a:moveTo>
                    <a:cubicBezTo>
                      <a:pt x="19792" y="108857"/>
                      <a:pt x="39585" y="0"/>
                      <a:pt x="71252" y="3958"/>
                    </a:cubicBezTo>
                    <a:cubicBezTo>
                      <a:pt x="102920" y="7916"/>
                      <a:pt x="160317" y="237506"/>
                      <a:pt x="190005" y="241464"/>
                    </a:cubicBezTo>
                    <a:cubicBezTo>
                      <a:pt x="219693" y="245422"/>
                      <a:pt x="221673" y="29687"/>
                      <a:pt x="249382" y="27708"/>
                    </a:cubicBezTo>
                    <a:cubicBezTo>
                      <a:pt x="277091" y="25729"/>
                      <a:pt x="326572" y="211776"/>
                      <a:pt x="356260" y="229589"/>
                    </a:cubicBezTo>
                    <a:cubicBezTo>
                      <a:pt x="385948" y="247402"/>
                      <a:pt x="383969" y="154378"/>
                      <a:pt x="427512" y="134586"/>
                    </a:cubicBezTo>
                    <a:cubicBezTo>
                      <a:pt x="471055" y="114794"/>
                      <a:pt x="617517" y="110836"/>
                      <a:pt x="617517" y="110836"/>
                    </a:cubicBezTo>
                    <a:lnTo>
                      <a:pt x="617517" y="110836"/>
                    </a:lnTo>
                  </a:path>
                </a:pathLst>
              </a:custGeom>
              <a:ln w="254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buFont typeface="Times New Roman" pitchFamily="16" charset="0"/>
                  <a:buNone/>
                  <a:defRPr/>
                </a:pPr>
                <a:endParaRPr lang="fr-FR"/>
              </a:p>
            </p:txBody>
          </p:sp>
          <p:sp>
            <p:nvSpPr>
              <p:cNvPr id="67" name="ZoneTexte 23"/>
              <p:cNvSpPr txBox="1">
                <a:spLocks noChangeArrowheads="1"/>
              </p:cNvSpPr>
              <p:nvPr/>
            </p:nvSpPr>
            <p:spPr bwMode="auto">
              <a:xfrm>
                <a:off x="118659" y="4553868"/>
                <a:ext cx="1333385" cy="584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LASER</a:t>
                </a:r>
              </a:p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611,492nm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ZoneTexte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8201" y="5441516"/>
                    <a:ext cx="1657277" cy="6461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dirty="0" smtClean="0">
                        <a:solidFill>
                          <a:schemeClr val="tx1"/>
                        </a:solidFill>
                      </a:rPr>
                      <a:t>Niveau 1</a:t>
                    </a:r>
                  </a:p>
                  <a:p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ZoneTexte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38201" y="5441516"/>
                    <a:ext cx="1657277" cy="64615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ZoneTexte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21863" y="5783915"/>
                    <a:ext cx="1742014" cy="6461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dirty="0" smtClean="0">
                        <a:solidFill>
                          <a:schemeClr val="tx1"/>
                        </a:solidFill>
                      </a:rPr>
                      <a:t>Niveau 3</a:t>
                    </a:r>
                  </a:p>
                  <a:p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ZoneTexte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821863" y="5783915"/>
                    <a:ext cx="1742014" cy="64615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Zone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27096" y="3831559"/>
                    <a:ext cx="2596033" cy="369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dirty="0" smtClean="0">
                        <a:solidFill>
                          <a:schemeClr val="tx1"/>
                        </a:solidFill>
                      </a:rPr>
                      <a:t>Niveau 2,</a:t>
                    </a:r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ZoneTexte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627096" y="3831559"/>
                    <a:ext cx="2596033" cy="369233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1" name="ZoneTexte 28"/>
          <p:cNvSpPr txBox="1">
            <a:spLocks noChangeArrowheads="1"/>
          </p:cNvSpPr>
          <p:nvPr/>
        </p:nvSpPr>
        <p:spPr bwMode="auto">
          <a:xfrm>
            <a:off x="3995936" y="3933056"/>
            <a:ext cx="478288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Level</a:t>
            </a:r>
            <a:r>
              <a:rPr lang="fr-FR" sz="1600" dirty="0" smtClean="0">
                <a:solidFill>
                  <a:schemeClr val="tx1"/>
                </a:solidFill>
              </a:rPr>
              <a:t> 1 to </a:t>
            </a:r>
            <a:r>
              <a:rPr lang="fr-FR" sz="1600" dirty="0" err="1" smtClean="0">
                <a:solidFill>
                  <a:schemeClr val="tx1"/>
                </a:solidFill>
              </a:rPr>
              <a:t>level</a:t>
            </a:r>
            <a:r>
              <a:rPr lang="fr-FR" sz="1600" dirty="0" smtClean="0">
                <a:solidFill>
                  <a:schemeClr val="tx1"/>
                </a:solidFill>
              </a:rPr>
              <a:t> 2 transition condition:</a:t>
            </a:r>
            <a:endParaRPr lang="fr-FR" sz="1600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Laser </a:t>
            </a:r>
            <a:r>
              <a:rPr lang="fr-FR" sz="1600" b="1" dirty="0" err="1" smtClean="0">
                <a:solidFill>
                  <a:schemeClr val="tx1"/>
                </a:solidFill>
              </a:rPr>
              <a:t>frequency</a:t>
            </a:r>
            <a:r>
              <a:rPr lang="fr-FR" sz="1600" b="1" dirty="0" smtClean="0">
                <a:solidFill>
                  <a:schemeClr val="tx1"/>
                </a:solidFill>
              </a:rPr>
              <a:t> = transition 1-2 </a:t>
            </a:r>
            <a:r>
              <a:rPr lang="fr-FR" sz="1600" b="1" dirty="0" err="1" smtClean="0">
                <a:solidFill>
                  <a:schemeClr val="tx1"/>
                </a:solidFill>
              </a:rPr>
              <a:t>frequency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72" name="ZoneTexte 31"/>
          <p:cNvSpPr txBox="1">
            <a:spLocks noChangeArrowheads="1"/>
          </p:cNvSpPr>
          <p:nvPr/>
        </p:nvSpPr>
        <p:spPr bwMode="auto">
          <a:xfrm>
            <a:off x="4572000" y="5013176"/>
            <a:ext cx="4071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Emitted</a:t>
            </a:r>
            <a:r>
              <a:rPr lang="fr-FR" dirty="0" smtClean="0">
                <a:solidFill>
                  <a:schemeClr val="tx1"/>
                </a:solidFill>
              </a:rPr>
              <a:t> fluorescence </a:t>
            </a:r>
            <a:r>
              <a:rPr lang="fr-FR" dirty="0" err="1" smtClean="0">
                <a:solidFill>
                  <a:schemeClr val="tx1"/>
                </a:solidFill>
              </a:rPr>
              <a:t>proportional</a:t>
            </a:r>
            <a:r>
              <a:rPr lang="fr-FR" dirty="0" smtClean="0">
                <a:solidFill>
                  <a:schemeClr val="tx1"/>
                </a:solidFill>
              </a:rPr>
              <a:t> to the </a:t>
            </a:r>
            <a:r>
              <a:rPr lang="fr-FR" dirty="0" err="1" smtClean="0">
                <a:solidFill>
                  <a:schemeClr val="tx1"/>
                </a:solidFill>
              </a:rPr>
              <a:t>number</a:t>
            </a:r>
            <a:r>
              <a:rPr lang="fr-FR" dirty="0" smtClean="0">
                <a:solidFill>
                  <a:schemeClr val="tx1"/>
                </a:solidFill>
              </a:rPr>
              <a:t> of </a:t>
            </a:r>
            <a:r>
              <a:rPr lang="fr-FR" dirty="0" err="1" smtClean="0">
                <a:solidFill>
                  <a:schemeClr val="tx1"/>
                </a:solidFill>
              </a:rPr>
              <a:t>excited</a:t>
            </a:r>
            <a:r>
              <a:rPr lang="fr-FR" dirty="0" smtClean="0">
                <a:solidFill>
                  <a:schemeClr val="tx1"/>
                </a:solidFill>
              </a:rPr>
              <a:t> ions (</a:t>
            </a:r>
            <a:r>
              <a:rPr lang="fr-FR" dirty="0" err="1" smtClean="0">
                <a:solidFill>
                  <a:schemeClr val="tx1"/>
                </a:solidFill>
              </a:rPr>
              <a:t>atoms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832019"/>
            <a:ext cx="9144000" cy="716937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LIF instruments</a:t>
            </a: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75655" y="1474510"/>
            <a:ext cx="136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tx1"/>
                </a:solidFill>
              </a:rPr>
              <a:t>Dye</a:t>
            </a:r>
            <a:r>
              <a:rPr lang="fr-FR" dirty="0" smtClean="0">
                <a:solidFill>
                  <a:schemeClr val="tx1"/>
                </a:solidFill>
              </a:rPr>
              <a:t> Laser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5" descr="J:\Images\Appareil photo\201001\201001A0\07012010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0945"/>
            <a:ext cx="3298121" cy="24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:\these image\colorant_1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" y="4273347"/>
            <a:ext cx="3933169" cy="17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44932" y="603216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Power : 400mW </a:t>
            </a:r>
            <a:r>
              <a:rPr lang="fr-FR" sz="1400" dirty="0" err="1" smtClean="0">
                <a:solidFill>
                  <a:schemeClr val="tx1"/>
                </a:solidFill>
              </a:rPr>
              <a:t>at</a:t>
            </a:r>
            <a:r>
              <a:rPr lang="fr-FR" sz="1400" dirty="0" smtClean="0">
                <a:solidFill>
                  <a:schemeClr val="tx1"/>
                </a:solidFill>
              </a:rPr>
              <a:t> 611,5nm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Spectral </a:t>
            </a:r>
            <a:r>
              <a:rPr lang="fr-FR" sz="1400" dirty="0" err="1" smtClean="0">
                <a:solidFill>
                  <a:schemeClr val="tx1"/>
                </a:solidFill>
              </a:rPr>
              <a:t>width</a:t>
            </a:r>
            <a:r>
              <a:rPr lang="fr-FR" sz="1400" dirty="0" smtClean="0">
                <a:solidFill>
                  <a:schemeClr val="tx1"/>
                </a:solidFill>
              </a:rPr>
              <a:t> : 0,5MHz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3923928" y="1474510"/>
            <a:ext cx="0" cy="53834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788024" y="15567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 Multi-Channel </a:t>
            </a:r>
            <a:r>
              <a:rPr lang="fr-FR" dirty="0" err="1" smtClean="0">
                <a:solidFill>
                  <a:schemeClr val="tx1"/>
                </a:solidFill>
              </a:rPr>
              <a:t>Scaler</a:t>
            </a:r>
            <a:r>
              <a:rPr lang="fr-FR" dirty="0" smtClean="0">
                <a:solidFill>
                  <a:schemeClr val="tx1"/>
                </a:solidFill>
              </a:rPr>
              <a:t> (MCS)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39952" y="2040588"/>
            <a:ext cx="4680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The MCS </a:t>
            </a:r>
            <a:r>
              <a:rPr lang="fr-FR" sz="1600" dirty="0" err="1" smtClean="0">
                <a:solidFill>
                  <a:schemeClr val="tx1"/>
                </a:solidFill>
              </a:rPr>
              <a:t>allows</a:t>
            </a:r>
            <a:r>
              <a:rPr lang="fr-FR" sz="1600" dirty="0" smtClean="0">
                <a:solidFill>
                  <a:schemeClr val="tx1"/>
                </a:solidFill>
              </a:rPr>
              <a:t> to: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smtClean="0">
                <a:solidFill>
                  <a:schemeClr val="tx1"/>
                </a:solidFill>
              </a:rPr>
              <a:t>Count photons (</a:t>
            </a:r>
            <a:r>
              <a:rPr lang="fr-FR" sz="1600" dirty="0" err="1" smtClean="0">
                <a:solidFill>
                  <a:schemeClr val="tx1"/>
                </a:solidFill>
              </a:rPr>
              <a:t>detected</a:t>
            </a:r>
            <a:r>
              <a:rPr lang="fr-FR" sz="1600" dirty="0" smtClean="0">
                <a:solidFill>
                  <a:schemeClr val="tx1"/>
                </a:solidFill>
              </a:rPr>
              <a:t> by a </a:t>
            </a:r>
            <a:r>
              <a:rPr lang="fr-FR" sz="1600" dirty="0" err="1" smtClean="0">
                <a:solidFill>
                  <a:schemeClr val="tx1"/>
                </a:solidFill>
              </a:rPr>
              <a:t>photomultiplier</a:t>
            </a:r>
            <a:r>
              <a:rPr lang="fr-FR" sz="1600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 smtClean="0">
                <a:solidFill>
                  <a:schemeClr val="tx1"/>
                </a:solidFill>
              </a:rPr>
              <a:t>Add</a:t>
            </a:r>
            <a:r>
              <a:rPr lang="fr-FR" sz="1600" dirty="0" smtClean="0">
                <a:solidFill>
                  <a:schemeClr val="tx1"/>
                </a:solidFill>
              </a:rPr>
              <a:t> temporal </a:t>
            </a:r>
            <a:r>
              <a:rPr lang="fr-FR" sz="1600" dirty="0" err="1" smtClean="0">
                <a:solidFill>
                  <a:schemeClr val="tx1"/>
                </a:solidFill>
              </a:rPr>
              <a:t>resolution</a:t>
            </a:r>
            <a:r>
              <a:rPr lang="fr-FR" sz="1600" dirty="0" smtClean="0">
                <a:solidFill>
                  <a:schemeClr val="tx1"/>
                </a:solidFill>
              </a:rPr>
              <a:t> to </a:t>
            </a:r>
            <a:r>
              <a:rPr lang="fr-FR" sz="1600" dirty="0" err="1" smtClean="0">
                <a:solidFill>
                  <a:schemeClr val="tx1"/>
                </a:solidFill>
              </a:rPr>
              <a:t>measurement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fr-FR" sz="1600" dirty="0" err="1" smtClean="0">
                <a:solidFill>
                  <a:schemeClr val="tx1"/>
                </a:solidFill>
              </a:rPr>
              <a:t>Usual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parameters</a:t>
            </a:r>
            <a:r>
              <a:rPr lang="fr-FR" sz="1600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smtClean="0">
                <a:solidFill>
                  <a:schemeClr val="tx1"/>
                </a:solidFill>
              </a:rPr>
              <a:t>Temporal </a:t>
            </a:r>
            <a:r>
              <a:rPr lang="fr-FR" sz="1600" dirty="0" err="1" smtClean="0">
                <a:solidFill>
                  <a:schemeClr val="tx1"/>
                </a:solidFill>
              </a:rPr>
              <a:t>definition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between</a:t>
            </a:r>
            <a:r>
              <a:rPr lang="fr-FR" sz="1600" dirty="0" smtClean="0">
                <a:solidFill>
                  <a:schemeClr val="tx1"/>
                </a:solidFill>
              </a:rPr>
              <a:t> 5ns et 65535s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 smtClean="0">
                <a:solidFill>
                  <a:schemeClr val="tx1"/>
                </a:solidFill>
              </a:rPr>
              <a:t>Between</a:t>
            </a:r>
            <a:r>
              <a:rPr lang="fr-FR" sz="1600" dirty="0" smtClean="0">
                <a:solidFill>
                  <a:schemeClr val="tx1"/>
                </a:solidFill>
              </a:rPr>
              <a:t> 4 et 16384 possible temporal </a:t>
            </a:r>
            <a:r>
              <a:rPr lang="fr-FR" sz="1600" dirty="0" err="1" smtClean="0">
                <a:solidFill>
                  <a:schemeClr val="tx1"/>
                </a:solidFill>
              </a:rPr>
              <a:t>channels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smtClean="0">
                <a:solidFill>
                  <a:schemeClr val="tx1"/>
                </a:solidFill>
              </a:rPr>
              <a:t>Up to 4 billions </a:t>
            </a:r>
            <a:r>
              <a:rPr lang="fr-FR" sz="1600" dirty="0" err="1" smtClean="0">
                <a:solidFill>
                  <a:schemeClr val="tx1"/>
                </a:solidFill>
              </a:rPr>
              <a:t>repetitions</a:t>
            </a:r>
            <a:r>
              <a:rPr lang="fr-FR" sz="1600" dirty="0" smtClean="0">
                <a:solidFill>
                  <a:schemeClr val="tx1"/>
                </a:solidFill>
              </a:rPr>
              <a:t> of </a:t>
            </a:r>
            <a:r>
              <a:rPr lang="fr-FR" sz="1600" dirty="0" err="1" smtClean="0">
                <a:solidFill>
                  <a:schemeClr val="tx1"/>
                </a:solidFill>
              </a:rPr>
              <a:t>measurement</a:t>
            </a:r>
            <a:r>
              <a:rPr lang="fr-FR" sz="1600" dirty="0" smtClean="0">
                <a:solidFill>
                  <a:schemeClr val="tx1"/>
                </a:solidFill>
              </a:rPr>
              <a:t> possible (</a:t>
            </a:r>
            <a:r>
              <a:rPr lang="fr-FR" sz="1600" dirty="0" err="1" smtClean="0">
                <a:solidFill>
                  <a:schemeClr val="tx1"/>
                </a:solidFill>
              </a:rPr>
              <a:t>increase</a:t>
            </a:r>
            <a:r>
              <a:rPr lang="fr-FR" sz="1600" dirty="0" smtClean="0">
                <a:solidFill>
                  <a:schemeClr val="tx1"/>
                </a:solidFill>
              </a:rPr>
              <a:t> S/B). </a:t>
            </a:r>
          </a:p>
        </p:txBody>
      </p:sp>
      <p:pic>
        <p:nvPicPr>
          <p:cNvPr id="19" name="Picture 7" descr="H:\mcsfct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57" y="4199273"/>
            <a:ext cx="4392488" cy="20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1002403"/>
            <a:ext cx="9144000" cy="654979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LIF on MISTRAL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experiment</a:t>
            </a: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2" descr="H:\utilisationlif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8" y="1983735"/>
            <a:ext cx="4700628" cy="47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/>
          <p:nvPr/>
        </p:nvCxnSpPr>
        <p:spPr>
          <a:xfrm flipH="1">
            <a:off x="4881344" y="1817440"/>
            <a:ext cx="35952" cy="5040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076056" y="1711687"/>
            <a:ext cx="40679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2 </a:t>
            </a:r>
            <a:r>
              <a:rPr lang="fr-FR" sz="1600" dirty="0" err="1" smtClean="0">
                <a:solidFill>
                  <a:schemeClr val="tx1"/>
                </a:solidFill>
              </a:rPr>
              <a:t>Measurements</a:t>
            </a:r>
            <a:r>
              <a:rPr lang="fr-FR" sz="1600" dirty="0" smtClean="0">
                <a:solidFill>
                  <a:schemeClr val="tx1"/>
                </a:solidFill>
              </a:rPr>
              <a:t>:</a:t>
            </a:r>
          </a:p>
          <a:p>
            <a:pPr marL="1028700" lvl="1">
              <a:buFont typeface="Wingdings" pitchFamily="2" charset="2"/>
              <a:buChar char="Ø"/>
            </a:pPr>
            <a:r>
              <a:rPr lang="fr-FR" sz="1600" dirty="0" smtClean="0">
                <a:solidFill>
                  <a:schemeClr val="tx1"/>
                </a:solidFill>
              </a:rPr>
              <a:t>laser on</a:t>
            </a:r>
            <a:endParaRPr lang="fr-FR" sz="1600" dirty="0">
              <a:solidFill>
                <a:schemeClr val="tx1"/>
              </a:solidFill>
            </a:endParaRPr>
          </a:p>
          <a:p>
            <a:pPr marL="1028700" lvl="1">
              <a:buFont typeface="Wingdings" pitchFamily="2" charset="2"/>
              <a:buChar char="Ø"/>
            </a:pPr>
            <a:r>
              <a:rPr lang="fr-FR" sz="1600" dirty="0" smtClean="0">
                <a:solidFill>
                  <a:schemeClr val="tx1"/>
                </a:solidFill>
              </a:rPr>
              <a:t>laser off</a:t>
            </a:r>
          </a:p>
          <a:p>
            <a:pPr marL="0" lvl="1" indent="0"/>
            <a:r>
              <a:rPr lang="fr-FR" sz="1600" dirty="0" err="1" smtClean="0">
                <a:solidFill>
                  <a:schemeClr val="tx1"/>
                </a:solidFill>
              </a:rPr>
              <a:t>Allows</a:t>
            </a:r>
            <a:r>
              <a:rPr lang="fr-FR" sz="1600" dirty="0" smtClean="0">
                <a:solidFill>
                  <a:schemeClr val="tx1"/>
                </a:solidFill>
              </a:rPr>
              <a:t> to </a:t>
            </a:r>
            <a:r>
              <a:rPr lang="fr-FR" sz="1600" dirty="0" err="1" smtClean="0">
                <a:solidFill>
                  <a:schemeClr val="tx1"/>
                </a:solidFill>
              </a:rPr>
              <a:t>substract</a:t>
            </a:r>
            <a:r>
              <a:rPr lang="fr-FR" sz="1600" dirty="0" smtClean="0">
                <a:solidFill>
                  <a:schemeClr val="tx1"/>
                </a:solidFill>
              </a:rPr>
              <a:t> background signal (</a:t>
            </a:r>
            <a:r>
              <a:rPr lang="fr-FR" sz="1600" dirty="0" err="1" smtClean="0">
                <a:solidFill>
                  <a:schemeClr val="tx1"/>
                </a:solidFill>
              </a:rPr>
              <a:t>spontaneous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emission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</a:p>
          <a:p>
            <a:pPr marL="285750" lvl="1">
              <a:buFont typeface="Arial" pitchFamily="34" charset="0"/>
              <a:buChar char="•"/>
            </a:pPr>
            <a:r>
              <a:rPr lang="fr-FR" sz="1600" dirty="0" err="1" smtClean="0">
                <a:solidFill>
                  <a:schemeClr val="tx1"/>
                </a:solidFill>
              </a:rPr>
              <a:t>Synchronization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with</a:t>
            </a:r>
            <a:r>
              <a:rPr lang="fr-FR" sz="1600" dirty="0" smtClean="0">
                <a:solidFill>
                  <a:schemeClr val="tx1"/>
                </a:solidFill>
              </a:rPr>
              <a:t> perturbation to </a:t>
            </a:r>
            <a:r>
              <a:rPr lang="fr-FR" sz="1600" dirty="0" err="1" smtClean="0">
                <a:solidFill>
                  <a:schemeClr val="tx1"/>
                </a:solidFill>
              </a:rPr>
              <a:t>keep</a:t>
            </a:r>
            <a:r>
              <a:rPr lang="fr-FR" sz="1600" dirty="0" smtClean="0">
                <a:solidFill>
                  <a:schemeClr val="tx1"/>
                </a:solidFill>
              </a:rPr>
              <a:t> temporal </a:t>
            </a:r>
            <a:r>
              <a:rPr lang="fr-FR" sz="1600" dirty="0" err="1" smtClean="0">
                <a:solidFill>
                  <a:schemeClr val="tx1"/>
                </a:solidFill>
              </a:rPr>
              <a:t>definition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during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recurrences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  <a:endParaRPr lang="fr-FR" sz="1600" dirty="0">
              <a:solidFill>
                <a:schemeClr val="tx1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31" y="3722471"/>
            <a:ext cx="4075050" cy="26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971425"/>
            <a:ext cx="9144000" cy="732426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Axial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velocity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distribution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function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for m=2 mode</a:t>
            </a: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10" name="Groupe 1"/>
          <p:cNvGrpSpPr/>
          <p:nvPr/>
        </p:nvGrpSpPr>
        <p:grpSpPr>
          <a:xfrm>
            <a:off x="3340240" y="1703367"/>
            <a:ext cx="2587625" cy="576263"/>
            <a:chOff x="3727451" y="1192212"/>
            <a:chExt cx="2587625" cy="576263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400000">
              <a:off x="4303713" y="615950"/>
              <a:ext cx="576263" cy="1728787"/>
            </a:xfrm>
            <a:prstGeom prst="can">
              <a:avLst>
                <a:gd name="adj" fmla="val 14042"/>
              </a:avLst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4799013" y="1368425"/>
              <a:ext cx="215900" cy="215900"/>
            </a:xfrm>
            <a:prstGeom prst="ellipse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5297488" y="1474787"/>
              <a:ext cx="1017588" cy="158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H="1">
              <a:off x="4794251" y="1474787"/>
              <a:ext cx="225425" cy="158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4870451" y="1398587"/>
              <a:ext cx="71437" cy="14287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8" y="2344924"/>
            <a:ext cx="52863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51" y="2149341"/>
            <a:ext cx="47672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0" y="6378060"/>
            <a:ext cx="763270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fr-FR" dirty="0" smtClean="0">
                <a:solidFill>
                  <a:srgbClr val="000000"/>
                </a:solidFill>
              </a:rPr>
              <a:t>No </a:t>
            </a:r>
            <a:r>
              <a:rPr lang="fr-FR" dirty="0" err="1" smtClean="0">
                <a:solidFill>
                  <a:srgbClr val="000000"/>
                </a:solidFill>
              </a:rPr>
              <a:t>velocity</a:t>
            </a:r>
            <a:r>
              <a:rPr lang="fr-FR" dirty="0" smtClean="0">
                <a:solidFill>
                  <a:srgbClr val="000000"/>
                </a:solidFill>
              </a:rPr>
              <a:t> variation. </a:t>
            </a:r>
            <a:r>
              <a:rPr lang="fr-FR" dirty="0" err="1" smtClean="0">
                <a:solidFill>
                  <a:srgbClr val="000000"/>
                </a:solidFill>
              </a:rPr>
              <a:t>Density</a:t>
            </a:r>
            <a:r>
              <a:rPr lang="fr-FR" dirty="0" smtClean="0">
                <a:solidFill>
                  <a:srgbClr val="000000"/>
                </a:solidFill>
              </a:rPr>
              <a:t> fluctuation </a:t>
            </a:r>
            <a:r>
              <a:rPr lang="fr-FR" dirty="0">
                <a:solidFill>
                  <a:srgbClr val="000000"/>
                </a:solidFill>
              </a:rPr>
              <a:t>(~10</a:t>
            </a:r>
            <a:r>
              <a:rPr lang="fr-FR" dirty="0" smtClean="0">
                <a:solidFill>
                  <a:srgbClr val="000000"/>
                </a:solidFill>
              </a:rPr>
              <a:t>%) =&gt; No drift </a:t>
            </a:r>
            <a:r>
              <a:rPr lang="fr-FR" dirty="0" err="1" smtClean="0">
                <a:solidFill>
                  <a:srgbClr val="000000"/>
                </a:solidFill>
              </a:rPr>
              <a:t>wave</a:t>
            </a:r>
            <a:r>
              <a:rPr lang="fr-FR" dirty="0" smtClean="0">
                <a:solidFill>
                  <a:srgbClr val="000000"/>
                </a:solidFill>
              </a:rPr>
              <a:t>.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400800" y="649287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1044439"/>
            <a:ext cx="9144000" cy="7535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Radial and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azimuthal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measurements</a:t>
            </a: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24713" y="1600062"/>
            <a:ext cx="7705439" cy="48331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fr-FR" dirty="0" err="1" smtClean="0">
                <a:solidFill>
                  <a:srgbClr val="000000"/>
                </a:solidFill>
              </a:rPr>
              <a:t>Velocity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vector</a:t>
            </a:r>
            <a:r>
              <a:rPr lang="fr-FR" dirty="0" smtClean="0">
                <a:solidFill>
                  <a:srgbClr val="000000"/>
                </a:solidFill>
              </a:rPr>
              <a:t> reconstruction in one point</a:t>
            </a: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</a:pPr>
            <a:r>
              <a:rPr lang="fr-FR" dirty="0" err="1" smtClean="0">
                <a:solidFill>
                  <a:srgbClr val="000000"/>
                </a:solidFill>
              </a:rPr>
              <a:t>Hypothesis</a:t>
            </a:r>
            <a:r>
              <a:rPr lang="fr-FR" dirty="0" smtClean="0">
                <a:solidFill>
                  <a:srgbClr val="000000"/>
                </a:solidFill>
              </a:rPr>
              <a:t>: structure in </a:t>
            </a:r>
            <a:r>
              <a:rPr lang="fr-FR" dirty="0" err="1" smtClean="0">
                <a:solidFill>
                  <a:srgbClr val="000000"/>
                </a:solidFill>
              </a:rPr>
              <a:t>uniform</a:t>
            </a:r>
            <a:r>
              <a:rPr lang="fr-FR" dirty="0" smtClean="0">
                <a:solidFill>
                  <a:srgbClr val="000000"/>
                </a:solidFill>
              </a:rPr>
              <a:t> rotation</a:t>
            </a:r>
          </a:p>
          <a:p>
            <a:pPr lvl="1" eaLnBrk="1" hangingPunct="1">
              <a:spcBef>
                <a:spcPts val="450"/>
              </a:spcBef>
              <a:buFont typeface="Arial" charset="0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1 = radial </a:t>
            </a:r>
            <a:r>
              <a:rPr lang="fr-FR" dirty="0" err="1" smtClean="0">
                <a:solidFill>
                  <a:srgbClr val="000000"/>
                </a:solidFill>
              </a:rPr>
              <a:t>velocity</a:t>
            </a:r>
            <a:endParaRPr lang="fr-FR" dirty="0" smtClean="0">
              <a:solidFill>
                <a:srgbClr val="000000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charset="0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2 = </a:t>
            </a:r>
            <a:r>
              <a:rPr lang="fr-FR" dirty="0" err="1" smtClean="0">
                <a:solidFill>
                  <a:srgbClr val="000000"/>
                </a:solidFill>
              </a:rPr>
              <a:t>azimuthal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velocity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with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/2 phase</a:t>
            </a:r>
          </a:p>
          <a:p>
            <a:pPr lvl="1" eaLnBrk="1" hangingPunct="1">
              <a:spcBef>
                <a:spcPts val="450"/>
              </a:spcBef>
            </a:pPr>
            <a:r>
              <a:rPr lang="fr-FR" dirty="0" err="1" smtClean="0">
                <a:solidFill>
                  <a:srgbClr val="000000"/>
                </a:solidFill>
              </a:rPr>
              <a:t>with</a:t>
            </a:r>
            <a:r>
              <a:rPr lang="fr-FR" dirty="0" smtClean="0">
                <a:solidFill>
                  <a:srgbClr val="000000"/>
                </a:solidFill>
              </a:rPr>
              <a:t> temporal </a:t>
            </a:r>
            <a:r>
              <a:rPr lang="fr-FR" dirty="0" err="1" smtClean="0">
                <a:solidFill>
                  <a:srgbClr val="000000"/>
                </a:solidFill>
              </a:rPr>
              <a:t>synchronization</a:t>
            </a:r>
            <a:r>
              <a:rPr lang="fr-FR" dirty="0" smtClean="0">
                <a:solidFill>
                  <a:srgbClr val="000000"/>
                </a:solidFill>
              </a:rPr>
              <a:t> of </a:t>
            </a:r>
            <a:r>
              <a:rPr lang="fr-FR" dirty="0" err="1" smtClean="0">
                <a:solidFill>
                  <a:srgbClr val="000000"/>
                </a:solidFill>
              </a:rPr>
              <a:t>density</a:t>
            </a:r>
            <a:r>
              <a:rPr lang="fr-FR" dirty="0" smtClean="0">
                <a:solidFill>
                  <a:srgbClr val="000000"/>
                </a:solidFill>
              </a:rPr>
              <a:t> for the 2 </a:t>
            </a:r>
            <a:r>
              <a:rPr lang="fr-FR" dirty="0" err="1" smtClean="0">
                <a:solidFill>
                  <a:srgbClr val="000000"/>
                </a:solidFill>
              </a:rPr>
              <a:t>measurements</a:t>
            </a:r>
            <a:endParaRPr lang="fr-FR" dirty="0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ClrTx/>
              <a:buSzTx/>
              <a:buFontTx/>
              <a:buNone/>
            </a:pP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071563" y="2000250"/>
            <a:ext cx="2982911" cy="2654301"/>
            <a:chOff x="675" y="1260"/>
            <a:chExt cx="1879" cy="1672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757" y="1478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675" y="1260"/>
              <a:ext cx="1879" cy="1672"/>
              <a:chOff x="675" y="1260"/>
              <a:chExt cx="1879" cy="1672"/>
            </a:xfrm>
          </p:grpSpPr>
          <p:sp>
            <p:nvSpPr>
              <p:cNvPr id="19" name="Oval 16"/>
              <p:cNvSpPr>
                <a:spLocks noChangeArrowheads="1"/>
              </p:cNvSpPr>
              <p:nvPr/>
            </p:nvSpPr>
            <p:spPr bwMode="auto">
              <a:xfrm>
                <a:off x="675" y="1323"/>
                <a:ext cx="1654" cy="1609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0" name="Group 17"/>
              <p:cNvGrpSpPr>
                <a:grpSpLocks/>
              </p:cNvGrpSpPr>
              <p:nvPr/>
            </p:nvGrpSpPr>
            <p:grpSpPr bwMode="auto">
              <a:xfrm>
                <a:off x="1023" y="1260"/>
                <a:ext cx="1531" cy="1584"/>
                <a:chOff x="1023" y="1260"/>
                <a:chExt cx="1531" cy="1584"/>
              </a:xfrm>
            </p:grpSpPr>
            <p:sp>
              <p:nvSpPr>
                <p:cNvPr id="21" name="Oval 18"/>
                <p:cNvSpPr>
                  <a:spLocks noChangeArrowheads="1"/>
                </p:cNvSpPr>
                <p:nvPr/>
              </p:nvSpPr>
              <p:spPr bwMode="auto">
                <a:xfrm>
                  <a:off x="1023" y="1623"/>
                  <a:ext cx="961" cy="998"/>
                </a:xfrm>
                <a:prstGeom prst="ellipse">
                  <a:avLst/>
                </a:prstGeom>
                <a:solidFill>
                  <a:srgbClr val="4183B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" name="Line 19"/>
                <p:cNvSpPr>
                  <a:spLocks noChangeShapeType="1"/>
                </p:cNvSpPr>
                <p:nvPr/>
              </p:nvSpPr>
              <p:spPr bwMode="auto">
                <a:xfrm>
                  <a:off x="1503" y="1291"/>
                  <a:ext cx="1" cy="1553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" name="Line 20"/>
                <p:cNvSpPr>
                  <a:spLocks noChangeShapeType="1"/>
                </p:cNvSpPr>
                <p:nvPr/>
              </p:nvSpPr>
              <p:spPr bwMode="auto">
                <a:xfrm>
                  <a:off x="1312" y="1283"/>
                  <a:ext cx="1" cy="1553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" name="Line 21"/>
                <p:cNvSpPr>
                  <a:spLocks noChangeShapeType="1"/>
                </p:cNvSpPr>
                <p:nvPr/>
              </p:nvSpPr>
              <p:spPr bwMode="auto">
                <a:xfrm>
                  <a:off x="1659" y="1260"/>
                  <a:ext cx="1" cy="1553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59" y="2067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" name="Rectangle 23"/>
                <p:cNvSpPr>
                  <a:spLocks noChangeArrowheads="1"/>
                </p:cNvSpPr>
                <p:nvPr/>
              </p:nvSpPr>
              <p:spPr bwMode="auto">
                <a:xfrm>
                  <a:off x="1450" y="2622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8" name="Rectangle 24"/>
                <p:cNvSpPr>
                  <a:spLocks noChangeArrowheads="1"/>
                </p:cNvSpPr>
                <p:nvPr/>
              </p:nvSpPr>
              <p:spPr bwMode="auto">
                <a:xfrm>
                  <a:off x="1450" y="1568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" name="Rectangle 25"/>
                <p:cNvSpPr>
                  <a:spLocks noChangeArrowheads="1"/>
                </p:cNvSpPr>
                <p:nvPr/>
              </p:nvSpPr>
              <p:spPr bwMode="auto">
                <a:xfrm>
                  <a:off x="1610" y="2067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0" name="Rectangle 26"/>
                <p:cNvSpPr>
                  <a:spLocks noChangeArrowheads="1"/>
                </p:cNvSpPr>
                <p:nvPr/>
              </p:nvSpPr>
              <p:spPr bwMode="auto">
                <a:xfrm>
                  <a:off x="1450" y="2067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1" name="Rectangle 27"/>
                <p:cNvSpPr>
                  <a:spLocks noChangeArrowheads="1"/>
                </p:cNvSpPr>
                <p:nvPr/>
              </p:nvSpPr>
              <p:spPr bwMode="auto">
                <a:xfrm>
                  <a:off x="1450" y="2345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2" name="Rectangle 28"/>
                <p:cNvSpPr>
                  <a:spLocks noChangeArrowheads="1"/>
                </p:cNvSpPr>
                <p:nvPr/>
              </p:nvSpPr>
              <p:spPr bwMode="auto">
                <a:xfrm>
                  <a:off x="1450" y="1845"/>
                  <a:ext cx="107" cy="5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3" name="Line 29"/>
                <p:cNvSpPr>
                  <a:spLocks noChangeShapeType="1"/>
                </p:cNvSpPr>
                <p:nvPr/>
              </p:nvSpPr>
              <p:spPr bwMode="auto">
                <a:xfrm>
                  <a:off x="1503" y="1624"/>
                  <a:ext cx="609" cy="12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104" y="1561"/>
                  <a:ext cx="450" cy="149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/>
                <a:lstStyle>
                  <a:lvl1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1pPr>
                  <a:lvl2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2pPr>
                  <a:lvl3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3pPr>
                  <a:lvl4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4pPr>
                  <a:lvl5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9pPr>
                </a:lstStyle>
                <a:p>
                  <a:pPr eaLnBrk="1" hangingPunct="1"/>
                  <a:r>
                    <a:rPr lang="fr-FR" sz="1400" dirty="0" smtClean="0">
                      <a:solidFill>
                        <a:srgbClr val="000000"/>
                      </a:solidFill>
                    </a:rPr>
                    <a:t>Probe</a:t>
                  </a:r>
                  <a:endParaRPr lang="fr-FR" sz="14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1508" y="1895"/>
              <a:ext cx="1" cy="59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1311" y="2130"/>
              <a:ext cx="1" cy="408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auto">
            <a:xfrm>
              <a:off x="1296" y="1895"/>
              <a:ext cx="454" cy="453"/>
            </a:xfrm>
            <a:prstGeom prst="ellipse">
              <a:avLst/>
            </a:prstGeom>
            <a:noFill/>
            <a:ln w="38160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5" name="Group 5"/>
          <p:cNvGrpSpPr>
            <a:grpSpLocks/>
          </p:cNvGrpSpPr>
          <p:nvPr/>
        </p:nvGrpSpPr>
        <p:grpSpPr bwMode="auto">
          <a:xfrm>
            <a:off x="4709303" y="1964432"/>
            <a:ext cx="2798763" cy="2827338"/>
            <a:chOff x="3060" y="1279"/>
            <a:chExt cx="1763" cy="1781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3113" y="1460"/>
              <a:ext cx="1710" cy="160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Oval 7"/>
            <p:cNvSpPr>
              <a:spLocks noChangeArrowheads="1"/>
            </p:cNvSpPr>
            <p:nvPr/>
          </p:nvSpPr>
          <p:spPr bwMode="auto">
            <a:xfrm>
              <a:off x="3390" y="1755"/>
              <a:ext cx="1108" cy="993"/>
            </a:xfrm>
            <a:prstGeom prst="ellipse">
              <a:avLst/>
            </a:prstGeom>
            <a:solidFill>
              <a:srgbClr val="4183B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3865" y="1956"/>
              <a:ext cx="123" cy="5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V="1">
              <a:off x="3923" y="1348"/>
              <a:ext cx="1" cy="652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3060" y="1997"/>
              <a:ext cx="848" cy="28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823" y="1279"/>
                  <a:ext cx="289" cy="7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1pPr>
                  <a:lvl2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2pPr>
                  <a:lvl3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3pPr>
                  <a:lvl4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4pPr>
                  <a:lvl5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ts val="1125"/>
                    </a:spcBef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𝑟𝑎𝑑𝑖𝑎𝑙𝑒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644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23" y="1279"/>
                  <a:ext cx="289" cy="771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337" y="2025"/>
                  <a:ext cx="1029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1pPr>
                  <a:lvl2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2pPr>
                  <a:lvl3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3pPr>
                  <a:lvl4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4pPr>
                  <a:lvl5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ea typeface="Lucida Sans Unicode" pitchFamily="34" charset="0"/>
                      <a:cs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ts val="1125"/>
                    </a:spcBef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𝑎𝑧𝑖𝑚𝑢𝑡𝑎𝑙𝑒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 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37" y="2025"/>
                  <a:ext cx="1029" cy="23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Line 35"/>
          <p:cNvSpPr>
            <a:spLocks noChangeShapeType="1"/>
          </p:cNvSpPr>
          <p:nvPr/>
        </p:nvSpPr>
        <p:spPr bwMode="auto">
          <a:xfrm flipV="1">
            <a:off x="2057400" y="3211513"/>
            <a:ext cx="3738563" cy="165894"/>
          </a:xfrm>
          <a:prstGeom prst="line">
            <a:avLst/>
          </a:prstGeom>
          <a:noFill/>
          <a:ln w="38160">
            <a:solidFill>
              <a:srgbClr val="008000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" name="Line 34"/>
          <p:cNvSpPr>
            <a:spLocks noChangeShapeType="1"/>
          </p:cNvSpPr>
          <p:nvPr/>
        </p:nvSpPr>
        <p:spPr bwMode="auto">
          <a:xfrm flipV="1">
            <a:off x="2395537" y="2374900"/>
            <a:ext cx="3700463" cy="597694"/>
          </a:xfrm>
          <a:prstGeom prst="line">
            <a:avLst/>
          </a:prstGeom>
          <a:noFill/>
          <a:ln w="38160">
            <a:solidFill>
              <a:srgbClr val="008000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2428875" y="2643188"/>
            <a:ext cx="214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785938" y="3500438"/>
            <a:ext cx="214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2778125" y="3574256"/>
            <a:ext cx="1148556" cy="631825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4067943" y="4029075"/>
            <a:ext cx="789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r=3cm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73707" y="2168853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R=5cm, </a:t>
            </a:r>
            <a:r>
              <a:rPr lang="fr-FR" sz="1400" dirty="0" err="1" smtClean="0">
                <a:solidFill>
                  <a:schemeClr val="tx1"/>
                </a:solidFill>
              </a:rPr>
              <a:t>diaphragm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971600" y="2357438"/>
            <a:ext cx="879425" cy="428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0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sures LIF Mistral mode m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79" y="1537416"/>
            <a:ext cx="5566868" cy="530730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0" y="891350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Corbel"/>
                <a:cs typeface="Corbel"/>
              </a:rPr>
              <a:t>LIF </a:t>
            </a:r>
            <a:r>
              <a:rPr lang="fr-FR" sz="3200" dirty="0" err="1" smtClean="0">
                <a:latin typeface="Corbel"/>
                <a:cs typeface="Corbel"/>
              </a:rPr>
              <a:t>measurements</a:t>
            </a:r>
            <a:r>
              <a:rPr lang="fr-FR" sz="3200" dirty="0" smtClean="0">
                <a:latin typeface="Corbel"/>
                <a:cs typeface="Corbel"/>
              </a:rPr>
              <a:t> in Mistral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2983" y="2059331"/>
            <a:ext cx="2926402" cy="1200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- : ion </a:t>
            </a:r>
            <a:r>
              <a:rPr lang="fr-FR" sz="2400" dirty="0" err="1" smtClean="0"/>
              <a:t>velocity</a:t>
            </a:r>
            <a:r>
              <a:rPr lang="fr-FR" sz="2400" dirty="0" smtClean="0"/>
              <a:t>  (m/s)</a:t>
            </a:r>
          </a:p>
          <a:p>
            <a:r>
              <a:rPr lang="fr-FR" sz="2400" dirty="0" smtClean="0"/>
              <a:t>-- : </a:t>
            </a:r>
            <a:r>
              <a:rPr lang="fr-FR" sz="2400" dirty="0" err="1"/>
              <a:t>e</a:t>
            </a:r>
            <a:r>
              <a:rPr lang="fr-FR" sz="2400" dirty="0" err="1" smtClean="0"/>
              <a:t>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r>
              <a:rPr lang="fr-FR" sz="2400" dirty="0" smtClean="0"/>
              <a:t> (V/m)</a:t>
            </a:r>
          </a:p>
          <a:p>
            <a:r>
              <a:rPr lang="fr-FR" sz="2400" dirty="0" smtClean="0"/>
              <a:t>-. : mode m=2 axis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3758498"/>
            <a:ext cx="3643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No </a:t>
            </a:r>
            <a:r>
              <a:rPr lang="fr-FR" sz="2400" dirty="0" err="1" smtClean="0">
                <a:sym typeface="Wingdings"/>
              </a:rPr>
              <a:t>whole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column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ExB</a:t>
            </a:r>
            <a:r>
              <a:rPr lang="fr-FR" sz="2400" dirty="0" smtClean="0">
                <a:sym typeface="Wingdings"/>
              </a:rPr>
              <a:t> drift </a:t>
            </a:r>
          </a:p>
          <a:p>
            <a:pPr marL="342900" indent="-342900"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No </a:t>
            </a:r>
            <a:r>
              <a:rPr lang="fr-FR" sz="2400" dirty="0" err="1" smtClean="0">
                <a:sym typeface="Wingdings"/>
              </a:rPr>
              <a:t>clear</a:t>
            </a:r>
            <a:r>
              <a:rPr lang="fr-FR" sz="2400" dirty="0" smtClean="0">
                <a:sym typeface="Wingdings"/>
              </a:rPr>
              <a:t> signature of </a:t>
            </a:r>
            <a:r>
              <a:rPr lang="fr-FR" sz="2400" dirty="0" err="1" smtClean="0">
                <a:sym typeface="Wingdings"/>
              </a:rPr>
              <a:t>instability</a:t>
            </a:r>
            <a:endParaRPr lang="fr-FR" sz="2400" dirty="0" smtClean="0">
              <a:sym typeface="Wingdings"/>
            </a:endParaRPr>
          </a:p>
          <a:p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243225" y="5988177"/>
            <a:ext cx="19219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[</a:t>
            </a:r>
            <a:r>
              <a:rPr lang="fr-FR" dirty="0" err="1" smtClean="0">
                <a:solidFill>
                  <a:srgbClr val="000000"/>
                </a:solidFill>
              </a:rPr>
              <a:t>Rebont</a:t>
            </a:r>
            <a:r>
              <a:rPr lang="fr-FR" dirty="0" smtClean="0">
                <a:solidFill>
                  <a:srgbClr val="000000"/>
                </a:solidFill>
              </a:rPr>
              <a:t> PRL 2011]</a:t>
            </a: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10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6178" y="278049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22051" y="226965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400800" y="649287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965201"/>
            <a:ext cx="9144000" cy="812799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MISTRAL</a:t>
            </a: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18669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fr-FR" sz="2400" b="1" i="1" dirty="0" err="1" smtClean="0">
                <a:solidFill>
                  <a:srgbClr val="FF0000"/>
                </a:solidFill>
              </a:rPr>
              <a:t>Toward</a:t>
            </a:r>
            <a:r>
              <a:rPr lang="fr-FR" sz="2400" b="1" i="1" dirty="0" smtClean="0">
                <a:solidFill>
                  <a:srgbClr val="FF0000"/>
                </a:solidFill>
              </a:rPr>
              <a:t> non-intrusive diagnostics</a:t>
            </a:r>
          </a:p>
          <a:p>
            <a:pPr marL="0" lvl="1" algn="ctr"/>
            <a:endParaRPr lang="fr-FR" i="1" dirty="0" smtClean="0"/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b="1" i="1" dirty="0" smtClean="0">
                <a:solidFill>
                  <a:srgbClr val="3366FF"/>
                </a:solidFill>
              </a:rPr>
              <a:t>Laser </a:t>
            </a:r>
            <a:r>
              <a:rPr lang="fr-FR" b="1" i="1" dirty="0" err="1" smtClean="0">
                <a:solidFill>
                  <a:srgbClr val="3366FF"/>
                </a:solidFill>
              </a:rPr>
              <a:t>Induced</a:t>
            </a:r>
            <a:r>
              <a:rPr lang="fr-FR" b="1" i="1" dirty="0" smtClean="0">
                <a:solidFill>
                  <a:srgbClr val="3366FF"/>
                </a:solidFill>
              </a:rPr>
              <a:t> Fluorescence </a:t>
            </a:r>
            <a:r>
              <a:rPr lang="fr-FR" dirty="0" smtClean="0">
                <a:solidFill>
                  <a:srgbClr val="3366FF"/>
                </a:solidFill>
              </a:rPr>
              <a:t>(</a:t>
            </a:r>
            <a:r>
              <a:rPr lang="fr-FR" b="1" i="1" dirty="0" smtClean="0">
                <a:solidFill>
                  <a:srgbClr val="3366FF"/>
                </a:solidFill>
              </a:rPr>
              <a:t>LIF</a:t>
            </a:r>
            <a:r>
              <a:rPr lang="fr-FR" dirty="0" smtClean="0">
                <a:solidFill>
                  <a:srgbClr val="3366FF"/>
                </a:solidFill>
              </a:rPr>
              <a:t>) for ion motion</a:t>
            </a:r>
            <a:endParaRPr lang="fr-FR" dirty="0">
              <a:solidFill>
                <a:srgbClr val="3366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fr-FR" b="1" i="1" dirty="0" err="1" smtClean="0">
                <a:solidFill>
                  <a:srgbClr val="3366FF"/>
                </a:solidFill>
              </a:rPr>
              <a:t>Tomography</a:t>
            </a:r>
            <a:r>
              <a:rPr lang="fr-FR" dirty="0" smtClean="0">
                <a:solidFill>
                  <a:srgbClr val="3366FF"/>
                </a:solidFill>
              </a:rPr>
              <a:t> for plasma </a:t>
            </a:r>
            <a:r>
              <a:rPr lang="fr-FR" dirty="0" err="1" smtClean="0">
                <a:solidFill>
                  <a:srgbClr val="3366FF"/>
                </a:solidFill>
              </a:rPr>
              <a:t>instabilities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b="1" i="1" dirty="0" smtClean="0">
                <a:solidFill>
                  <a:srgbClr val="3366FF"/>
                </a:solidFill>
              </a:rPr>
              <a:t>(</a:t>
            </a:r>
            <a:r>
              <a:rPr lang="fr-FR" b="1" i="1" dirty="0" err="1" smtClean="0">
                <a:solidFill>
                  <a:srgbClr val="3366FF"/>
                </a:solidFill>
              </a:rPr>
              <a:t>Spectro</a:t>
            </a:r>
            <a:r>
              <a:rPr lang="fr-FR" b="1" i="1" dirty="0" err="1">
                <a:solidFill>
                  <a:srgbClr val="3366FF"/>
                </a:solidFill>
              </a:rPr>
              <a:t>-</a:t>
            </a:r>
            <a:r>
              <a:rPr lang="fr-FR" b="1" i="1" dirty="0" err="1" smtClean="0">
                <a:solidFill>
                  <a:srgbClr val="3366FF"/>
                </a:solidFill>
              </a:rPr>
              <a:t>tomography</a:t>
            </a:r>
            <a:r>
              <a:rPr lang="fr-FR" i="1" dirty="0" smtClean="0">
                <a:solidFill>
                  <a:srgbClr val="3366FF"/>
                </a:solidFill>
              </a:rPr>
              <a:t> </a:t>
            </a:r>
            <a:r>
              <a:rPr lang="fr-FR" dirty="0" smtClean="0">
                <a:solidFill>
                  <a:srgbClr val="3366FF"/>
                </a:solidFill>
              </a:rPr>
              <a:t>for Tokamak SOL and cold plasmas</a:t>
            </a:r>
          </a:p>
          <a:p>
            <a:pPr marL="742950" lvl="1" indent="-285750">
              <a:buFont typeface="Arial"/>
              <a:buChar char="•"/>
            </a:pPr>
            <a:r>
              <a:rPr lang="fr-FR" b="1" i="1" dirty="0">
                <a:solidFill>
                  <a:srgbClr val="3366FF"/>
                </a:solidFill>
              </a:rPr>
              <a:t>EFILE</a:t>
            </a:r>
            <a:r>
              <a:rPr lang="fr-FR" b="1" dirty="0">
                <a:solidFill>
                  <a:srgbClr val="3366FF"/>
                </a:solidFill>
              </a:rPr>
              <a:t> </a:t>
            </a:r>
            <a:r>
              <a:rPr lang="fr-FR" dirty="0">
                <a:solidFill>
                  <a:srgbClr val="3366FF"/>
                </a:solidFill>
              </a:rPr>
              <a:t>: </a:t>
            </a:r>
            <a:r>
              <a:rPr lang="fr-FR" dirty="0" err="1" smtClean="0">
                <a:solidFill>
                  <a:srgbClr val="3366FF"/>
                </a:solidFill>
              </a:rPr>
              <a:t>electric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field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dirty="0" err="1" smtClean="0">
                <a:solidFill>
                  <a:srgbClr val="3366FF"/>
                </a:solidFill>
              </a:rPr>
              <a:t>measurement</a:t>
            </a:r>
            <a:r>
              <a:rPr lang="fr-FR" dirty="0" smtClean="0">
                <a:solidFill>
                  <a:srgbClr val="3366FF"/>
                </a:solidFill>
              </a:rPr>
              <a:t> in a plasma)</a:t>
            </a:r>
            <a:endParaRPr lang="fr-FR" dirty="0">
              <a:solidFill>
                <a:srgbClr val="3366FF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fr-FR" dirty="0"/>
          </a:p>
          <a:p>
            <a:pPr lvl="1"/>
            <a:endParaRPr lang="fr-FR" dirty="0"/>
          </a:p>
          <a:p>
            <a:pPr marL="742950" lvl="1" indent="-285750">
              <a:buFont typeface="Arial"/>
              <a:buChar char="•"/>
            </a:pPr>
            <a:endParaRPr lang="fr-FR" dirty="0" smtClean="0"/>
          </a:p>
        </p:txBody>
      </p:sp>
      <p:pic>
        <p:nvPicPr>
          <p:cNvPr id="3" name="Image 2" descr="lasercoloran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1" y="4405955"/>
            <a:ext cx="2514026" cy="1885520"/>
          </a:xfrm>
          <a:prstGeom prst="rect">
            <a:avLst/>
          </a:prstGeom>
        </p:spPr>
      </p:pic>
      <p:pic>
        <p:nvPicPr>
          <p:cNvPr id="4" name="Image 3" descr="IMG_0157bi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87" y="4368802"/>
            <a:ext cx="2494845" cy="18711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68400" y="6316134"/>
            <a:ext cx="162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>
                <a:solidFill>
                  <a:srgbClr val="2F5597"/>
                </a:solidFill>
              </a:rPr>
              <a:t>Dye</a:t>
            </a:r>
            <a:r>
              <a:rPr lang="fr-FR" b="1" i="1" dirty="0" smtClean="0">
                <a:solidFill>
                  <a:srgbClr val="2F5597"/>
                </a:solidFill>
              </a:rPr>
              <a:t> Laser (LIF)</a:t>
            </a:r>
            <a:endParaRPr lang="fr-FR" b="1" i="1" dirty="0">
              <a:solidFill>
                <a:srgbClr val="2F5597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20794" y="6231468"/>
            <a:ext cx="229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2F5597"/>
                </a:solidFill>
              </a:rPr>
              <a:t> MISTRAL </a:t>
            </a:r>
            <a:r>
              <a:rPr lang="fr-FR" b="1" i="1" dirty="0" err="1" smtClean="0">
                <a:solidFill>
                  <a:srgbClr val="2F5597"/>
                </a:solidFill>
              </a:rPr>
              <a:t>experiment</a:t>
            </a:r>
            <a:endParaRPr lang="fr-FR" b="1" i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1283126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>
                <a:latin typeface="Corbel"/>
                <a:cs typeface="Corbel"/>
              </a:rPr>
              <a:t>Tomographic</a:t>
            </a:r>
            <a:r>
              <a:rPr lang="fr-FR" sz="3200" dirty="0" smtClean="0">
                <a:latin typeface="Corbel"/>
                <a:cs typeface="Corbel"/>
              </a:rPr>
              <a:t> </a:t>
            </a:r>
            <a:r>
              <a:rPr lang="fr-FR" sz="3200" dirty="0" err="1" smtClean="0">
                <a:latin typeface="Corbel"/>
                <a:cs typeface="Corbel"/>
              </a:rPr>
              <a:t>study</a:t>
            </a:r>
            <a:r>
              <a:rPr lang="fr-FR" sz="3200" dirty="0" smtClean="0">
                <a:latin typeface="Corbel"/>
                <a:cs typeface="Corbel"/>
              </a:rPr>
              <a:t> of </a:t>
            </a:r>
            <a:r>
              <a:rPr lang="fr-FR" sz="3200" dirty="0" err="1" smtClean="0">
                <a:latin typeface="Corbel"/>
                <a:cs typeface="Corbel"/>
              </a:rPr>
              <a:t>magnetized</a:t>
            </a:r>
            <a:r>
              <a:rPr lang="fr-FR" sz="3200" dirty="0" smtClean="0">
                <a:latin typeface="Corbel"/>
                <a:cs typeface="Corbel"/>
              </a:rPr>
              <a:t> plasma </a:t>
            </a:r>
            <a:r>
              <a:rPr lang="fr-FR" sz="3200" dirty="0" err="1" smtClean="0">
                <a:latin typeface="Corbel"/>
                <a:cs typeface="Corbel"/>
              </a:rPr>
              <a:t>column</a:t>
            </a:r>
            <a:r>
              <a:rPr lang="fr-FR" sz="3200" dirty="0" smtClean="0">
                <a:latin typeface="Corbel"/>
                <a:cs typeface="Corbel"/>
              </a:rPr>
              <a:t> </a:t>
            </a:r>
            <a:r>
              <a:rPr lang="fr-FR" sz="3200" dirty="0" err="1" smtClean="0">
                <a:latin typeface="Corbel"/>
                <a:cs typeface="Corbel"/>
              </a:rPr>
              <a:t>instabilities</a:t>
            </a:r>
            <a:r>
              <a:rPr lang="fr-FR" sz="3200" dirty="0" smtClean="0">
                <a:latin typeface="Corbel"/>
                <a:cs typeface="Corbel"/>
              </a:rPr>
              <a:t> (MISTRAL)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0" y="2228636"/>
            <a:ext cx="9158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 </a:t>
            </a:r>
            <a:r>
              <a:rPr lang="fr-FR" sz="2800" b="1" i="1" dirty="0" smtClean="0">
                <a:sym typeface="Wingdings"/>
              </a:rPr>
              <a:t>P. David </a:t>
            </a:r>
            <a:r>
              <a:rPr lang="fr-FR" sz="2800" i="1" dirty="0" err="1" smtClean="0">
                <a:sym typeface="Wingdings"/>
              </a:rPr>
              <a:t>PhD</a:t>
            </a:r>
            <a:r>
              <a:rPr lang="fr-FR" sz="2800" i="1" dirty="0" smtClean="0">
                <a:sym typeface="Wingdings"/>
              </a:rPr>
              <a:t> </a:t>
            </a:r>
            <a:r>
              <a:rPr lang="fr-FR" sz="2800" i="1" dirty="0" err="1" smtClean="0">
                <a:sym typeface="Wingdings"/>
              </a:rPr>
              <a:t>thesis</a:t>
            </a:r>
            <a:endParaRPr lang="fr-FR" sz="2800" i="1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Advantages</a:t>
            </a:r>
            <a:r>
              <a:rPr lang="fr-FR" sz="2800" dirty="0" smtClean="0">
                <a:sym typeface="Wingdings"/>
              </a:rPr>
              <a:t> :</a:t>
            </a:r>
          </a:p>
          <a:p>
            <a:pPr marL="914400" lvl="1" indent="-457200">
              <a:buFont typeface="Arial"/>
              <a:buChar char="•"/>
            </a:pPr>
            <a:r>
              <a:rPr lang="fr-FR" sz="2800" dirty="0" smtClean="0">
                <a:sym typeface="Wingdings"/>
              </a:rPr>
              <a:t>2D spatial structure of </a:t>
            </a:r>
            <a:r>
              <a:rPr lang="fr-FR" sz="2800" dirty="0" err="1" smtClean="0">
                <a:sym typeface="Wingdings"/>
              </a:rPr>
              <a:t>regular</a:t>
            </a:r>
            <a:r>
              <a:rPr lang="fr-FR" sz="2800" dirty="0" smtClean="0">
                <a:sym typeface="Wingdings"/>
              </a:rPr>
              <a:t> modes </a:t>
            </a:r>
          </a:p>
          <a:p>
            <a:pPr lvl="1"/>
            <a:r>
              <a:rPr lang="fr-FR" sz="2800" dirty="0" smtClean="0">
                <a:sym typeface="Wingdings"/>
              </a:rPr>
              <a:t>      </a:t>
            </a:r>
            <a:r>
              <a:rPr lang="fr-FR" sz="2800" dirty="0" err="1" smtClean="0">
                <a:sym typeface="Wingdings"/>
              </a:rPr>
              <a:t>without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any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hypothesis</a:t>
            </a:r>
            <a:endParaRPr lang="fr-FR" sz="2800" dirty="0" smtClean="0">
              <a:sym typeface="Wingdings"/>
            </a:endParaRPr>
          </a:p>
          <a:p>
            <a:pPr marL="914400" lvl="1" indent="-457200">
              <a:buFont typeface="Arial"/>
              <a:buChar char="•"/>
            </a:pPr>
            <a:r>
              <a:rPr lang="fr-FR" sz="2800" dirty="0" smtClean="0">
                <a:sym typeface="Wingdings"/>
              </a:rPr>
              <a:t>non intrusive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« Turbulent » modes </a:t>
            </a:r>
            <a:r>
              <a:rPr lang="fr-FR" sz="2800" dirty="0" err="1" smtClean="0">
                <a:sym typeface="Wingdings"/>
              </a:rPr>
              <a:t>study</a:t>
            </a:r>
            <a:endParaRPr lang="fr-FR" sz="28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Possible </a:t>
            </a:r>
            <a:r>
              <a:rPr lang="fr-FR" sz="2800" dirty="0">
                <a:sym typeface="Wingdings"/>
              </a:rPr>
              <a:t>« one </a:t>
            </a:r>
            <a:r>
              <a:rPr lang="fr-FR" sz="2800" dirty="0" err="1">
                <a:sym typeface="Wingdings"/>
              </a:rPr>
              <a:t>shot</a:t>
            </a:r>
            <a:r>
              <a:rPr lang="fr-FR" sz="2800" dirty="0">
                <a:sym typeface="Wingdings"/>
              </a:rPr>
              <a:t> » </a:t>
            </a:r>
            <a:r>
              <a:rPr lang="fr-FR" sz="2800" dirty="0" smtClean="0">
                <a:sym typeface="Wingdings"/>
              </a:rPr>
              <a:t>acquisition 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2x64 </a:t>
            </a:r>
            <a:r>
              <a:rPr lang="fr-FR" sz="2800" dirty="0" err="1" smtClean="0">
                <a:sym typeface="Wingdings"/>
              </a:rPr>
              <a:t>channels</a:t>
            </a:r>
            <a:r>
              <a:rPr lang="fr-FR" sz="2800" dirty="0" smtClean="0">
                <a:sym typeface="Wingdings"/>
              </a:rPr>
              <a:t>, </a:t>
            </a:r>
            <a:r>
              <a:rPr lang="fr-FR" sz="28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fr-FR" sz="2800" baseline="-25000" dirty="0" err="1" smtClean="0">
                <a:sym typeface="Wingdings"/>
              </a:rPr>
              <a:t>acq</a:t>
            </a:r>
            <a:r>
              <a:rPr lang="fr-FR" sz="2800" dirty="0" smtClean="0">
                <a:sym typeface="Wingdings"/>
              </a:rPr>
              <a:t> = </a:t>
            </a:r>
            <a:r>
              <a:rPr lang="fr-FR" sz="2800" dirty="0" smtClean="0">
                <a:sym typeface="Wingdings"/>
              </a:rPr>
              <a:t>1 MHz</a:t>
            </a:r>
            <a:endParaRPr lang="fr-FR" sz="2800" dirty="0" smtClean="0">
              <a:sym typeface="Wingdings"/>
            </a:endParaRPr>
          </a:p>
          <a:p>
            <a:endParaRPr lang="fr-FR" sz="2800" dirty="0" smtClean="0">
              <a:sym typeface="Wingdings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9" b="23859"/>
          <a:stretch/>
        </p:blipFill>
        <p:spPr>
          <a:xfrm>
            <a:off x="6489396" y="2714033"/>
            <a:ext cx="2464654" cy="2589648"/>
          </a:xfrm>
          <a:prstGeom prst="rect">
            <a:avLst/>
          </a:prstGeom>
        </p:spPr>
      </p:pic>
      <p:sp>
        <p:nvSpPr>
          <p:cNvPr id="1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41542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728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7"/>
          <p:cNvGrpSpPr/>
          <p:nvPr/>
        </p:nvGrpSpPr>
        <p:grpSpPr>
          <a:xfrm>
            <a:off x="2984500" y="3032125"/>
            <a:ext cx="4810125" cy="3825875"/>
            <a:chOff x="733425" y="1342995"/>
            <a:chExt cx="5569391" cy="4329377"/>
          </a:xfrm>
        </p:grpSpPr>
        <p:grpSp>
          <p:nvGrpSpPr>
            <p:cNvPr id="14" name="Groupe 3"/>
            <p:cNvGrpSpPr/>
            <p:nvPr/>
          </p:nvGrpSpPr>
          <p:grpSpPr>
            <a:xfrm>
              <a:off x="733425" y="1342995"/>
              <a:ext cx="5569391" cy="4329377"/>
              <a:chOff x="771525" y="1209645"/>
              <a:chExt cx="5569391" cy="4329377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3" t="5658" r="2324"/>
              <a:stretch/>
            </p:blipFill>
            <p:spPr>
              <a:xfrm>
                <a:off x="771525" y="1209645"/>
                <a:ext cx="5569391" cy="3934993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370232" y="5138912"/>
                <a:ext cx="43719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="1" dirty="0">
                  <a:cs typeface="Arial" pitchFamily="34" charset="0"/>
                </a:endParaRP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4794828" y="1841500"/>
              <a:ext cx="128154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Mechanical holder</a:t>
              </a:r>
              <a:endParaRPr lang="en-US" sz="11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867478" y="4068739"/>
              <a:ext cx="128154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Mechanical holder</a:t>
              </a:r>
              <a:endParaRPr lang="en-US" sz="11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62590" y="1910454"/>
              <a:ext cx="1004888" cy="3482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Detector</a:t>
              </a:r>
              <a:endParaRPr lang="en-US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52500" y="2447925"/>
              <a:ext cx="207169" cy="1262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re 1"/>
          <p:cNvSpPr txBox="1">
            <a:spLocks/>
          </p:cNvSpPr>
          <p:nvPr/>
        </p:nvSpPr>
        <p:spPr>
          <a:xfrm>
            <a:off x="0" y="949751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>
                <a:latin typeface="Corbel"/>
                <a:cs typeface="Corbel"/>
              </a:rPr>
              <a:t>Tomography</a:t>
            </a:r>
            <a:r>
              <a:rPr lang="fr-FR" sz="3200" dirty="0" smtClean="0">
                <a:latin typeface="Corbel"/>
                <a:cs typeface="Corbel"/>
              </a:rPr>
              <a:t> : </a:t>
            </a:r>
            <a:r>
              <a:rPr lang="fr-FR" sz="3200" dirty="0" err="1" smtClean="0">
                <a:latin typeface="Corbel"/>
                <a:cs typeface="Corbel"/>
              </a:rPr>
              <a:t>experimental</a:t>
            </a:r>
            <a:r>
              <a:rPr lang="fr-FR" sz="3200" dirty="0" smtClean="0">
                <a:latin typeface="Corbel"/>
                <a:cs typeface="Corbel"/>
              </a:rPr>
              <a:t> </a:t>
            </a:r>
            <a:r>
              <a:rPr lang="fr-FR" sz="3200" dirty="0" err="1" smtClean="0">
                <a:latin typeface="Corbel"/>
                <a:cs typeface="Corbel"/>
              </a:rPr>
              <a:t>set-up</a:t>
            </a:r>
            <a:endParaRPr lang="fr-FR" sz="3200" dirty="0" smtClean="0">
              <a:latin typeface="Corbel"/>
              <a:cs typeface="Corbel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17145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ym typeface="Wingdings"/>
              </a:rPr>
              <a:t> </a:t>
            </a:r>
            <a:r>
              <a:rPr lang="fr-FR" sz="2800" dirty="0" err="1" smtClean="0">
                <a:sym typeface="Wingdings"/>
              </a:rPr>
              <a:t>Instantaneous</a:t>
            </a:r>
            <a:r>
              <a:rPr lang="fr-FR" sz="2800" dirty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measurements</a:t>
            </a:r>
            <a:r>
              <a:rPr lang="fr-FR" sz="2800" dirty="0" smtClean="0">
                <a:sym typeface="Wingdings"/>
              </a:rPr>
              <a:t>, or on </a:t>
            </a:r>
            <a:r>
              <a:rPr lang="fr-FR" sz="2800" dirty="0" err="1" smtClean="0">
                <a:sym typeface="Wingdings"/>
              </a:rPr>
              <a:t>reproducible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phenomenons</a:t>
            </a:r>
            <a:r>
              <a:rPr lang="fr-FR" sz="2800" dirty="0" smtClean="0">
                <a:sym typeface="Wingdings"/>
              </a:rPr>
              <a:t> : spatial structure </a:t>
            </a:r>
            <a:r>
              <a:rPr lang="fr-FR" sz="2800" dirty="0" err="1" smtClean="0">
                <a:sym typeface="Wingdings"/>
              </a:rPr>
              <a:t>study</a:t>
            </a:r>
            <a:r>
              <a:rPr lang="fr-FR" sz="2800" dirty="0" smtClean="0">
                <a:sym typeface="Wingdings"/>
              </a:rPr>
              <a:t> of </a:t>
            </a:r>
            <a:r>
              <a:rPr lang="fr-FR" sz="2800" dirty="0" err="1" smtClean="0">
                <a:sym typeface="Wingdings"/>
              </a:rPr>
              <a:t>regular</a:t>
            </a:r>
            <a:r>
              <a:rPr lang="fr-FR" sz="2800" dirty="0" smtClean="0">
                <a:sym typeface="Wingdings"/>
              </a:rPr>
              <a:t> modes.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8772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218908"/>
            <a:ext cx="4937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cs typeface="Arial" pitchFamily="34" charset="0"/>
              </a:rPr>
              <a:t>2 </a:t>
            </a:r>
            <a:r>
              <a:rPr lang="en-US" sz="2000" b="1" dirty="0">
                <a:cs typeface="Arial" pitchFamily="34" charset="0"/>
              </a:rPr>
              <a:t>x 64 </a:t>
            </a:r>
            <a:r>
              <a:rPr lang="en-US" sz="2000" b="1" dirty="0" smtClean="0">
                <a:cs typeface="Arial" pitchFamily="34" charset="0"/>
              </a:rPr>
              <a:t>bundle </a:t>
            </a:r>
            <a:r>
              <a:rPr lang="en-US" sz="2000" b="1" dirty="0" err="1" smtClean="0">
                <a:cs typeface="Arial" pitchFamily="34" charset="0"/>
              </a:rPr>
              <a:t>fibres</a:t>
            </a:r>
            <a:r>
              <a:rPr lang="en-US" sz="2000" b="1" dirty="0" smtClean="0">
                <a:cs typeface="Arial" pitchFamily="34" charset="0"/>
              </a:rPr>
              <a:t> </a:t>
            </a:r>
            <a:r>
              <a:rPr lang="en-US" sz="2000" b="1" dirty="0">
                <a:cs typeface="Arial" pitchFamily="34" charset="0"/>
              </a:rPr>
              <a:t>Ø100 µm </a:t>
            </a:r>
            <a:r>
              <a:rPr lang="en-US" sz="2000" b="1" dirty="0" smtClean="0">
                <a:cs typeface="Arial" pitchFamily="34" charset="0"/>
              </a:rPr>
              <a:t>x 5 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cs typeface="Arial" pitchFamily="34" charset="0"/>
              </a:rPr>
              <a:t>128 x </a:t>
            </a:r>
            <a:r>
              <a:rPr lang="en-US" sz="2000" b="1" dirty="0" err="1">
                <a:cs typeface="Arial" pitchFamily="34" charset="0"/>
              </a:rPr>
              <a:t>SiPM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smtClean="0">
                <a:cs typeface="Arial" pitchFamily="34" charset="0"/>
              </a:rPr>
              <a:t>detectors bar</a:t>
            </a:r>
            <a:endParaRPr lang="en-US" sz="2000" b="1" dirty="0">
              <a:cs typeface="Arial" pitchFamily="34" charset="0"/>
            </a:endParaRP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cs typeface="Arial" pitchFamily="34" charset="0"/>
              </a:rPr>
              <a:t>Gain </a:t>
            </a:r>
            <a:r>
              <a:rPr lang="en-US" sz="2000" b="1" dirty="0">
                <a:cs typeface="Arial" pitchFamily="34" charset="0"/>
              </a:rPr>
              <a:t>(&gt; 10</a:t>
            </a:r>
            <a:r>
              <a:rPr lang="en-US" sz="2000" b="1" baseline="30000" dirty="0">
                <a:cs typeface="Arial" pitchFamily="34" charset="0"/>
              </a:rPr>
              <a:t>6</a:t>
            </a:r>
            <a:r>
              <a:rPr lang="en-US" sz="2000" b="1" dirty="0">
                <a:cs typeface="Arial" pitchFamily="34" charset="0"/>
              </a:rPr>
              <a:t>, PDE &gt; 30%) </a:t>
            </a:r>
            <a:r>
              <a:rPr lang="en-US" sz="2000" b="1" dirty="0" smtClean="0">
                <a:cs typeface="Arial" pitchFamily="34" charset="0"/>
              </a:rPr>
              <a:t>with weak voltages/PMTs </a:t>
            </a:r>
            <a:r>
              <a:rPr lang="en-US" sz="2000" b="1" dirty="0">
                <a:cs typeface="Arial" pitchFamily="34" charset="0"/>
              </a:rPr>
              <a:t>(∼ 20 to 40 V)</a:t>
            </a:r>
          </a:p>
          <a:p>
            <a:pPr marL="723900" indent="-361950">
              <a:buFont typeface="Arial" panose="020B0604020202020204" pitchFamily="34" charset="0"/>
              <a:buChar char="•"/>
            </a:pPr>
            <a:r>
              <a:rPr lang="en-US" sz="2000" b="1" dirty="0" smtClean="0">
                <a:cs typeface="Arial" pitchFamily="34" charset="0"/>
              </a:rPr>
              <a:t>Fast response time : &lt;100 </a:t>
            </a:r>
            <a:r>
              <a:rPr lang="en-US" sz="2000" b="1" dirty="0" err="1" smtClean="0">
                <a:cs typeface="Arial" pitchFamily="34" charset="0"/>
              </a:rPr>
              <a:t>ps</a:t>
            </a:r>
            <a:endParaRPr lang="en-US" sz="2000" b="1" dirty="0">
              <a:cs typeface="Arial" pitchFamily="34" charset="0"/>
            </a:endParaRPr>
          </a:p>
          <a:p>
            <a:pPr marL="723900" indent="-3619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Symbol" charset="2"/>
                <a:cs typeface="Symbol" charset="2"/>
              </a:rPr>
              <a:t>n</a:t>
            </a:r>
            <a:r>
              <a:rPr lang="en-US" sz="2000" b="1" baseline="-25000" dirty="0" err="1" smtClean="0">
                <a:cs typeface="Arial" pitchFamily="34" charset="0"/>
              </a:rPr>
              <a:t>acq</a:t>
            </a:r>
            <a:r>
              <a:rPr lang="en-US" sz="2000" b="1" dirty="0" smtClean="0">
                <a:cs typeface="Arial" pitchFamily="34" charset="0"/>
              </a:rPr>
              <a:t> max. = </a:t>
            </a:r>
            <a:r>
              <a:rPr lang="en-US" sz="2000" b="1" dirty="0" smtClean="0">
                <a:cs typeface="Arial" pitchFamily="34" charset="0"/>
              </a:rPr>
              <a:t>1 MHz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495817"/>
            <a:ext cx="297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Arial" pitchFamily="34" charset="0"/>
              </a:rPr>
              <a:t>Limitations 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923311"/>
            <a:ext cx="38266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cs typeface="Arial" pitchFamily="34" charset="0"/>
              </a:rPr>
              <a:t>No spectral resolution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cs typeface="Arial" pitchFamily="34" charset="0"/>
              </a:rPr>
              <a:t>I</a:t>
            </a:r>
            <a:r>
              <a:rPr lang="en-US" sz="2000" b="1" dirty="0" smtClean="0">
                <a:cs typeface="Arial" pitchFamily="34" charset="0"/>
              </a:rPr>
              <a:t>mportant noise: “fake“ signals </a:t>
            </a:r>
          </a:p>
          <a:p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smtClean="0">
                <a:cs typeface="Arial" pitchFamily="34" charset="0"/>
              </a:rPr>
              <a:t>     (after pulse/cross talk)</a:t>
            </a:r>
          </a:p>
          <a:p>
            <a:endParaRPr lang="en-US" sz="2000" b="1" dirty="0"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4538"/>
          <a:stretch/>
        </p:blipFill>
        <p:spPr>
          <a:xfrm>
            <a:off x="5959657" y="2063749"/>
            <a:ext cx="1724121" cy="3764731"/>
          </a:xfrm>
          <a:prstGeom prst="rect">
            <a:avLst/>
          </a:prstGeom>
        </p:spPr>
      </p:pic>
      <p:sp>
        <p:nvSpPr>
          <p:cNvPr id="5" name="Accolade fermante 4"/>
          <p:cNvSpPr/>
          <p:nvPr/>
        </p:nvSpPr>
        <p:spPr>
          <a:xfrm rot="5400000">
            <a:off x="6760490" y="5351609"/>
            <a:ext cx="274902" cy="1207753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54585" y="6057469"/>
            <a:ext cx="207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8x8 matrix detector</a:t>
            </a:r>
          </a:p>
        </p:txBody>
      </p:sp>
      <p:sp>
        <p:nvSpPr>
          <p:cNvPr id="16" name="Accolade fermante 15"/>
          <p:cNvSpPr/>
          <p:nvPr/>
        </p:nvSpPr>
        <p:spPr>
          <a:xfrm>
            <a:off x="7528547" y="2800153"/>
            <a:ext cx="236206" cy="1610337"/>
          </a:xfrm>
          <a:prstGeom prst="rightBrace">
            <a:avLst>
              <a:gd name="adj1" fmla="val 8333"/>
              <a:gd name="adj2" fmla="val 4755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88724" y="3234530"/>
            <a:ext cx="1471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Amplification </a:t>
            </a:r>
          </a:p>
          <a:p>
            <a:pPr algn="ctr"/>
            <a:r>
              <a:rPr lang="en-US" b="1" dirty="0" smtClean="0">
                <a:cs typeface="Arial" pitchFamily="34" charset="0"/>
              </a:rPr>
              <a:t>stage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0" y="1866186"/>
            <a:ext cx="297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Arial" pitchFamily="34" charset="0"/>
              </a:rPr>
              <a:t>Captors :</a:t>
            </a:r>
            <a:endParaRPr lang="en-US" sz="2400" b="1" dirty="0">
              <a:cs typeface="Arial" pitchFamily="34" charset="0"/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23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7432195"/>
            <a:ext cx="2743200" cy="365125"/>
          </a:xfrm>
        </p:spPr>
        <p:txBody>
          <a:bodyPr/>
          <a:lstStyle/>
          <a:p>
            <a:pPr algn="r"/>
            <a:r>
              <a:rPr lang="fr-FR" i="1" dirty="0" smtClean="0"/>
              <a:t>Evaluation HCERES 12-13 décembre </a:t>
            </a:r>
            <a:r>
              <a:rPr lang="fr-FR" sz="1100" i="1" dirty="0" smtClean="0"/>
              <a:t>2016</a:t>
            </a:r>
            <a:endParaRPr lang="fr-FR" i="1" dirty="0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0" y="949751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>
                <a:latin typeface="Corbel"/>
                <a:cs typeface="Corbel"/>
              </a:rPr>
              <a:t>Experimental</a:t>
            </a:r>
            <a:r>
              <a:rPr lang="fr-FR" sz="3200" dirty="0" smtClean="0">
                <a:latin typeface="Corbel"/>
                <a:cs typeface="Corbel"/>
              </a:rPr>
              <a:t> </a:t>
            </a:r>
            <a:r>
              <a:rPr lang="fr-FR" sz="3200" dirty="0" err="1" smtClean="0">
                <a:latin typeface="Corbel"/>
                <a:cs typeface="Corbel"/>
              </a:rPr>
              <a:t>set-up</a:t>
            </a:r>
            <a:r>
              <a:rPr lang="fr-FR" sz="3200" dirty="0" smtClean="0">
                <a:latin typeface="Corbel"/>
                <a:cs typeface="Corbel"/>
              </a:rPr>
              <a:t>: </a:t>
            </a:r>
            <a:r>
              <a:rPr lang="fr-FR" sz="3200" dirty="0" err="1" smtClean="0">
                <a:latin typeface="Corbel"/>
                <a:cs typeface="Corbel"/>
              </a:rPr>
              <a:t>captors</a:t>
            </a:r>
            <a:r>
              <a:rPr lang="fr-FR" sz="3200" dirty="0" smtClean="0">
                <a:latin typeface="Corbel"/>
                <a:cs typeface="Corbel"/>
              </a:rPr>
              <a:t> matrix</a:t>
            </a:r>
          </a:p>
        </p:txBody>
      </p:sp>
      <p:sp>
        <p:nvSpPr>
          <p:cNvPr id="25" name="Espace réservé du pied de page 15"/>
          <p:cNvSpPr txBox="1">
            <a:spLocks/>
          </p:cNvSpPr>
          <p:nvPr/>
        </p:nvSpPr>
        <p:spPr>
          <a:xfrm>
            <a:off x="6385312" y="64005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i="1" dirty="0" smtClean="0"/>
              <a:t>Toulouse 21-23 </a:t>
            </a:r>
            <a:r>
              <a:rPr lang="fr-FR" i="1" dirty="0" err="1" smtClean="0"/>
              <a:t>June</a:t>
            </a:r>
            <a:r>
              <a:rPr lang="fr-FR" i="1" dirty="0" smtClean="0"/>
              <a:t> </a:t>
            </a:r>
            <a:r>
              <a:rPr lang="fr-FR" sz="1100" i="1" dirty="0" smtClean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4440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49751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>
                <a:latin typeface="Corbel"/>
                <a:cs typeface="Corbel"/>
              </a:rPr>
              <a:t>Tomography</a:t>
            </a:r>
            <a:r>
              <a:rPr lang="fr-FR" sz="3200" dirty="0" smtClean="0">
                <a:latin typeface="Corbel"/>
                <a:cs typeface="Corbel"/>
              </a:rPr>
              <a:t> : validation of inversion code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pic>
        <p:nvPicPr>
          <p:cNvPr id="2" name="Image 1" descr="Tomographie -Figure 2.10 Thèse P Davi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4" y="1874866"/>
            <a:ext cx="6151869" cy="4792633"/>
          </a:xfrm>
          <a:prstGeom prst="rect">
            <a:avLst/>
          </a:prstGeom>
        </p:spPr>
      </p:pic>
      <p:sp>
        <p:nvSpPr>
          <p:cNvPr id="1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47822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891350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Corbel"/>
                <a:cs typeface="Corbel"/>
              </a:rPr>
              <a:t>First </a:t>
            </a:r>
            <a:r>
              <a:rPr lang="fr-FR" sz="3200" dirty="0" err="1" smtClean="0">
                <a:latin typeface="Corbel"/>
                <a:cs typeface="Corbel"/>
              </a:rPr>
              <a:t>tomographic</a:t>
            </a:r>
            <a:r>
              <a:rPr lang="fr-FR" sz="3200" dirty="0" smtClean="0">
                <a:latin typeface="Corbel"/>
                <a:cs typeface="Corbel"/>
              </a:rPr>
              <a:t> </a:t>
            </a:r>
            <a:r>
              <a:rPr lang="fr-FR" sz="3200" dirty="0" err="1" smtClean="0">
                <a:latin typeface="Corbel"/>
                <a:cs typeface="Corbel"/>
              </a:rPr>
              <a:t>results</a:t>
            </a:r>
            <a:r>
              <a:rPr lang="fr-FR" sz="3200" dirty="0">
                <a:latin typeface="Corbel"/>
                <a:cs typeface="Corbel"/>
              </a:rPr>
              <a:t> </a:t>
            </a:r>
            <a:r>
              <a:rPr lang="fr-FR" sz="3200" dirty="0" smtClean="0">
                <a:latin typeface="Corbel"/>
                <a:cs typeface="Corbel"/>
              </a:rPr>
              <a:t>…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0" y="2157836"/>
            <a:ext cx="511175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Spatial structures of </a:t>
            </a:r>
            <a:r>
              <a:rPr lang="fr-FR" sz="2800" dirty="0" err="1" smtClean="0">
                <a:sym typeface="Wingdings"/>
              </a:rPr>
              <a:t>regular</a:t>
            </a:r>
            <a:r>
              <a:rPr lang="fr-FR" sz="2800" dirty="0" smtClean="0">
                <a:sym typeface="Wingdings"/>
              </a:rPr>
              <a:t> modes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Weak</a:t>
            </a:r>
            <a:r>
              <a:rPr lang="fr-FR" sz="2800" dirty="0" smtClean="0">
                <a:sym typeface="Wingdings"/>
              </a:rPr>
              <a:t> perturbation by probe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800" dirty="0">
                <a:sym typeface="Wingdings"/>
              </a:rPr>
              <a:t> </a:t>
            </a:r>
            <a:r>
              <a:rPr lang="fr-FR" sz="2800" dirty="0" smtClean="0">
                <a:sym typeface="Wingdings"/>
              </a:rPr>
              <a:t>Radial profile more </a:t>
            </a:r>
            <a:r>
              <a:rPr lang="fr-FR" sz="2800" dirty="0" err="1" smtClean="0">
                <a:sym typeface="Wingdings"/>
              </a:rPr>
              <a:t>peaked</a:t>
            </a:r>
            <a:r>
              <a:rPr lang="fr-FR" sz="2800" dirty="0" smtClean="0">
                <a:sym typeface="Wingdings"/>
              </a:rPr>
              <a:t>: </a:t>
            </a:r>
            <a:r>
              <a:rPr lang="fr-FR" sz="2800" dirty="0" err="1" smtClean="0">
                <a:sym typeface="Wingdings"/>
              </a:rPr>
              <a:t>primary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electrons</a:t>
            </a:r>
            <a:endParaRPr lang="fr-FR" sz="28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V</a:t>
            </a:r>
            <a:r>
              <a:rPr lang="fr-FR" sz="2800" baseline="-25000" dirty="0" err="1" smtClean="0">
                <a:sym typeface="Wingdings"/>
              </a:rPr>
              <a:t>p</a:t>
            </a:r>
            <a:r>
              <a:rPr lang="fr-FR" sz="2800" dirty="0" smtClean="0">
                <a:sym typeface="Wingdings"/>
              </a:rPr>
              <a:t> and n</a:t>
            </a:r>
            <a:r>
              <a:rPr lang="fr-FR" sz="2800" baseline="-25000" dirty="0" smtClean="0">
                <a:sym typeface="Wingdings"/>
              </a:rPr>
              <a:t>e</a:t>
            </a:r>
            <a:r>
              <a:rPr lang="fr-FR" sz="2800" dirty="0" smtClean="0">
                <a:sym typeface="Wingdings"/>
              </a:rPr>
              <a:t> : </a:t>
            </a:r>
            <a:r>
              <a:rPr lang="fr-FR" sz="2800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fr-FR" sz="2800" dirty="0" smtClean="0">
                <a:sym typeface="Wingdings"/>
              </a:rPr>
              <a:t>/2 phase </a:t>
            </a:r>
            <a:r>
              <a:rPr lang="fr-FR" sz="2800" dirty="0" err="1" smtClean="0">
                <a:sym typeface="Wingdings"/>
              </a:rPr>
              <a:t>delay</a:t>
            </a:r>
            <a:endParaRPr lang="fr-FR" sz="2800" dirty="0" smtClean="0">
              <a:sym typeface="Wingdings"/>
            </a:endParaRPr>
          </a:p>
          <a:p>
            <a:endParaRPr lang="fr-FR" sz="2800" dirty="0">
              <a:sym typeface="Wingdings"/>
            </a:endParaRPr>
          </a:p>
          <a:p>
            <a:endParaRPr lang="fr-FR" sz="2800" dirty="0" smtClean="0">
              <a:sym typeface="Wingdings"/>
            </a:endParaRPr>
          </a:p>
        </p:txBody>
      </p:sp>
      <p:grpSp>
        <p:nvGrpSpPr>
          <p:cNvPr id="22" name="Groupe 39"/>
          <p:cNvGrpSpPr/>
          <p:nvPr/>
        </p:nvGrpSpPr>
        <p:grpSpPr>
          <a:xfrm>
            <a:off x="4791970" y="1839328"/>
            <a:ext cx="4352030" cy="4723547"/>
            <a:chOff x="6728139" y="518556"/>
            <a:chExt cx="5250997" cy="5628145"/>
          </a:xfrm>
        </p:grpSpPr>
        <p:grpSp>
          <p:nvGrpSpPr>
            <p:cNvPr id="23" name="Groupe 35"/>
            <p:cNvGrpSpPr/>
            <p:nvPr/>
          </p:nvGrpSpPr>
          <p:grpSpPr>
            <a:xfrm>
              <a:off x="7073534" y="994490"/>
              <a:ext cx="4714844" cy="4625508"/>
              <a:chOff x="7073534" y="994490"/>
              <a:chExt cx="4714844" cy="4625508"/>
            </a:xfrm>
          </p:grpSpPr>
          <p:grpSp>
            <p:nvGrpSpPr>
              <p:cNvPr id="27" name="Groupe 27"/>
              <p:cNvGrpSpPr/>
              <p:nvPr/>
            </p:nvGrpSpPr>
            <p:grpSpPr>
              <a:xfrm>
                <a:off x="7469971" y="994490"/>
                <a:ext cx="4318407" cy="4243806"/>
                <a:chOff x="7249253" y="888410"/>
                <a:chExt cx="4318407" cy="4243806"/>
              </a:xfrm>
            </p:grpSpPr>
            <p:grpSp>
              <p:nvGrpSpPr>
                <p:cNvPr id="34" name="Groupe 22"/>
                <p:cNvGrpSpPr/>
                <p:nvPr/>
              </p:nvGrpSpPr>
              <p:grpSpPr>
                <a:xfrm>
                  <a:off x="7249253" y="888410"/>
                  <a:ext cx="4318404" cy="4243806"/>
                  <a:chOff x="7574347" y="933943"/>
                  <a:chExt cx="3925822" cy="3858006"/>
                </a:xfrm>
              </p:grpSpPr>
              <p:pic>
                <p:nvPicPr>
                  <p:cNvPr id="37" name="Eacq33_31-10-2016_EMF2_15x15_2nd">
                    <a:hlinkClick r:id="" action="ppaction://media"/>
                  </p:cNvPr>
                  <p:cNvPicPr>
                    <a:picLocks noChangeAspect="1"/>
                  </p:cNvPicPr>
                  <p:nvPr>
                    <a:videoFile r:link="rId2"/>
                    <p:extLst>
                      <p:ext uri="{DAA4B4D4-6D71-4841-9C94-3DE7FCFB9230}">
                        <p14:media xmlns:p14="http://schemas.microsoft.com/office/powerpoint/2010/main" r:embed="rId1"/>
                      </p:ext>
                    </p:extLst>
                  </p:nvPr>
                </p:nvPicPr>
                <p:blipFill rotWithShape="1">
                  <a:blip r:embed="rId8">
                    <a:lum bright="-20000" contrast="40000"/>
                  </a:blip>
                  <a:srcRect l="31471" t="21956" r="28135" b="24447"/>
                  <a:stretch>
                    <a:fillRect/>
                  </a:stretch>
                </p:blipFill>
                <p:spPr>
                  <a:xfrm>
                    <a:off x="7643648" y="954238"/>
                    <a:ext cx="3856521" cy="3837711"/>
                  </a:xfrm>
                  <a:prstGeom prst="rect">
                    <a:avLst/>
                  </a:prstGeom>
                </p:spPr>
              </p:pic>
              <p:sp>
                <p:nvSpPr>
                  <p:cNvPr id="38" name="Rectangle 37"/>
                  <p:cNvSpPr/>
                  <p:nvPr/>
                </p:nvSpPr>
                <p:spPr>
                  <a:xfrm>
                    <a:off x="7643648" y="933943"/>
                    <a:ext cx="3856521" cy="3837711"/>
                  </a:xfrm>
                  <a:prstGeom prst="rect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9" name="Connecteur droit 38"/>
                  <p:cNvCxnSpPr/>
                  <p:nvPr/>
                </p:nvCxnSpPr>
                <p:spPr>
                  <a:xfrm>
                    <a:off x="8373730" y="933943"/>
                    <a:ext cx="0" cy="3837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cteur droit 39"/>
                  <p:cNvCxnSpPr/>
                  <p:nvPr/>
                </p:nvCxnSpPr>
                <p:spPr>
                  <a:xfrm>
                    <a:off x="7627884" y="4003676"/>
                    <a:ext cx="385652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necteur droit 40"/>
                  <p:cNvCxnSpPr/>
                  <p:nvPr/>
                </p:nvCxnSpPr>
                <p:spPr>
                  <a:xfrm>
                    <a:off x="7574347" y="1607331"/>
                    <a:ext cx="385652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necteur droit 41"/>
                  <p:cNvCxnSpPr/>
                  <p:nvPr/>
                </p:nvCxnSpPr>
                <p:spPr>
                  <a:xfrm>
                    <a:off x="10775344" y="949713"/>
                    <a:ext cx="0" cy="3837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" name="Connecteur droit 34"/>
                <p:cNvCxnSpPr/>
                <p:nvPr/>
              </p:nvCxnSpPr>
              <p:spPr>
                <a:xfrm>
                  <a:off x="9447618" y="893668"/>
                  <a:ext cx="0" cy="422148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>
                  <a:stCxn id="38" idx="3"/>
                  <a:endCxn id="38" idx="1"/>
                </p:cNvCxnSpPr>
                <p:nvPr/>
              </p:nvCxnSpPr>
              <p:spPr>
                <a:xfrm flipH="1">
                  <a:off x="7325486" y="2999151"/>
                  <a:ext cx="424217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Rectangle 27"/>
              <p:cNvSpPr/>
              <p:nvPr/>
            </p:nvSpPr>
            <p:spPr>
              <a:xfrm>
                <a:off x="7073534" y="4188973"/>
                <a:ext cx="6565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smtClean="0">
                    <a:cs typeface="Arial" pitchFamily="34" charset="0"/>
                  </a:rPr>
                  <a:t>-40</a:t>
                </a:r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058537" y="5213529"/>
                <a:ext cx="6565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cs typeface="Arial" pitchFamily="34" charset="0"/>
                  </a:rPr>
                  <a:t>-40</a:t>
                </a:r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9026" y="2937912"/>
                <a:ext cx="402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cs typeface="Arial" pitchFamily="34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517493" y="5203844"/>
                <a:ext cx="402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cs typeface="Arial" pitchFamily="34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00518" y="1565587"/>
                <a:ext cx="558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cs typeface="Arial" pitchFamily="34" charset="0"/>
                  </a:rPr>
                  <a:t>40</a:t>
                </a: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0778025" y="5250666"/>
                <a:ext cx="558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cs typeface="Arial" pitchFamily="34" charset="0"/>
                  </a:rPr>
                  <a:t>40</a:t>
                </a:r>
                <a:endParaRPr lang="en-US" dirty="0"/>
              </a:p>
            </p:txBody>
          </p:sp>
        </p:grpSp>
        <p:sp>
          <p:nvSpPr>
            <p:cNvPr id="24" name="ZoneTexte 23"/>
            <p:cNvSpPr txBox="1"/>
            <p:nvPr/>
          </p:nvSpPr>
          <p:spPr>
            <a:xfrm>
              <a:off x="8879499" y="5500370"/>
              <a:ext cx="1566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cs typeface="Arial" pitchFamily="34" charset="0"/>
                </a:rPr>
                <a:t>X axis (mm)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 rot="16200000">
              <a:off x="6190961" y="2857745"/>
              <a:ext cx="156679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cs typeface="Arial" pitchFamily="34" charset="0"/>
                </a:rPr>
                <a:t>Y </a:t>
              </a:r>
              <a:r>
                <a:rPr lang="en-US" b="1" dirty="0">
                  <a:cs typeface="Arial" pitchFamily="34" charset="0"/>
                </a:rPr>
                <a:t>axis (mm)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357536" y="518556"/>
              <a:ext cx="4621600" cy="44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cs typeface="Arial" pitchFamily="34" charset="0"/>
                </a:rPr>
                <a:t>Local </a:t>
              </a:r>
              <a:r>
                <a:rPr lang="en-US" b="1" dirty="0">
                  <a:cs typeface="Arial" pitchFamily="34" charset="0"/>
                </a:rPr>
                <a:t>emissivity of an m=1 flute mode</a:t>
              </a: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11841" y="6368277"/>
            <a:ext cx="21550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 [P. David POP 2016 ]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4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4935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891350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>
                <a:latin typeface="Corbel"/>
                <a:cs typeface="Corbel"/>
              </a:rPr>
              <a:t>Spectro-tomography</a:t>
            </a:r>
            <a:r>
              <a:rPr lang="fr-FR" sz="3200" dirty="0" smtClean="0">
                <a:latin typeface="Corbel"/>
                <a:cs typeface="Corbel"/>
              </a:rPr>
              <a:t> for </a:t>
            </a:r>
            <a:r>
              <a:rPr lang="fr-FR" sz="3200" dirty="0" err="1" smtClean="0">
                <a:latin typeface="Corbel"/>
                <a:cs typeface="Corbel"/>
              </a:rPr>
              <a:t>instabilities</a:t>
            </a:r>
            <a:r>
              <a:rPr lang="fr-FR" sz="3200" dirty="0" smtClean="0">
                <a:latin typeface="Corbel"/>
                <a:cs typeface="Corbel"/>
              </a:rPr>
              <a:t> </a:t>
            </a:r>
            <a:r>
              <a:rPr lang="fr-FR" sz="3200" dirty="0" err="1" smtClean="0">
                <a:latin typeface="Corbel"/>
                <a:cs typeface="Corbel"/>
              </a:rPr>
              <a:t>study</a:t>
            </a:r>
            <a:endParaRPr lang="fr-FR" sz="3200" dirty="0" smtClean="0">
              <a:latin typeface="Corbel"/>
              <a:cs typeface="Corbel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0" y="1625885"/>
            <a:ext cx="91440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Study</a:t>
            </a:r>
            <a:r>
              <a:rPr lang="fr-FR" sz="2800" dirty="0" smtClean="0">
                <a:sym typeface="Wingdings"/>
              </a:rPr>
              <a:t> of </a:t>
            </a:r>
            <a:r>
              <a:rPr lang="fr-FR" sz="2800" dirty="0" err="1" smtClean="0">
                <a:sym typeface="Wingdings"/>
              </a:rPr>
              <a:t>regular</a:t>
            </a:r>
            <a:r>
              <a:rPr lang="fr-FR" sz="2800" dirty="0" smtClean="0">
                <a:sym typeface="Wingdings"/>
              </a:rPr>
              <a:t>/turbulent structures ?</a:t>
            </a:r>
          </a:p>
          <a:p>
            <a:r>
              <a:rPr lang="fr-FR" sz="2800" dirty="0" smtClean="0">
                <a:sym typeface="Wingdings"/>
              </a:rPr>
              <a:t> </a:t>
            </a:r>
            <a:r>
              <a:rPr lang="fr-FR" sz="2800" dirty="0">
                <a:sym typeface="Wingdings"/>
              </a:rPr>
              <a:t>diagnostic (</a:t>
            </a:r>
            <a:r>
              <a:rPr lang="fr-FR" sz="2800" dirty="0" err="1">
                <a:sym typeface="Wingdings"/>
              </a:rPr>
              <a:t>n</a:t>
            </a:r>
            <a:r>
              <a:rPr lang="fr-FR" sz="2800" baseline="-25000" dirty="0" err="1">
                <a:sym typeface="Wingdings"/>
              </a:rPr>
              <a:t>e</a:t>
            </a:r>
            <a:r>
              <a:rPr lang="fr-FR" sz="2800" dirty="0" err="1">
                <a:sym typeface="Wingdings"/>
              </a:rPr>
              <a:t>,T</a:t>
            </a:r>
            <a:r>
              <a:rPr lang="fr-FR" sz="2800" baseline="-25000" dirty="0" err="1">
                <a:sym typeface="Wingdings"/>
              </a:rPr>
              <a:t>e</a:t>
            </a:r>
            <a:r>
              <a:rPr lang="fr-FR" sz="2800" dirty="0">
                <a:sym typeface="Wingdings"/>
              </a:rPr>
              <a:t>) Tokamak </a:t>
            </a:r>
            <a:r>
              <a:rPr lang="fr-FR" sz="2800" dirty="0" smtClean="0">
                <a:sym typeface="Wingdings"/>
              </a:rPr>
              <a:t>WEST</a:t>
            </a:r>
            <a:endParaRPr lang="fr-FR" sz="2800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800" dirty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Mesurement</a:t>
            </a:r>
            <a:r>
              <a:rPr lang="fr-FR" sz="2800" dirty="0" smtClean="0">
                <a:sym typeface="Wingdings"/>
              </a:rPr>
              <a:t> of </a:t>
            </a:r>
            <a:r>
              <a:rPr lang="fr-FR" sz="2800" dirty="0" err="1">
                <a:sym typeface="Wingdings"/>
              </a:rPr>
              <a:t>n</a:t>
            </a:r>
            <a:r>
              <a:rPr lang="fr-FR" sz="2800" baseline="-25000" dirty="0" err="1">
                <a:sym typeface="Wingdings"/>
              </a:rPr>
              <a:t>metastable</a:t>
            </a:r>
            <a:r>
              <a:rPr lang="fr-FR" sz="2800" dirty="0">
                <a:sym typeface="Wingdings"/>
              </a:rPr>
              <a:t> </a:t>
            </a:r>
            <a:r>
              <a:rPr lang="fr-FR" sz="2800" dirty="0" smtClean="0">
                <a:sym typeface="Wingdings"/>
              </a:rPr>
              <a:t>in a cold plasma</a:t>
            </a:r>
            <a:endParaRPr lang="fr-FR" sz="2800" dirty="0"/>
          </a:p>
          <a:p>
            <a:endParaRPr lang="fr-FR" sz="28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Post-doc. R. </a:t>
            </a:r>
            <a:r>
              <a:rPr lang="fr-FR" sz="2800" dirty="0" err="1" smtClean="0">
                <a:sym typeface="Wingdings"/>
              </a:rPr>
              <a:t>Baude</a:t>
            </a:r>
            <a:r>
              <a:rPr lang="fr-FR" sz="2800" dirty="0">
                <a:sym typeface="Wingdings"/>
              </a:rPr>
              <a:t> (AMIDEX DEMON)</a:t>
            </a:r>
            <a:endParaRPr lang="fr-FR" sz="28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Spectroscopy</a:t>
            </a:r>
            <a:r>
              <a:rPr lang="fr-FR" sz="2800" dirty="0" smtClean="0">
                <a:sym typeface="Wingdings"/>
              </a:rPr>
              <a:t> : spectral </a:t>
            </a:r>
            <a:r>
              <a:rPr lang="fr-FR" sz="2800" dirty="0" err="1" smtClean="0">
                <a:sym typeface="Wingdings"/>
              </a:rPr>
              <a:t>resolution</a:t>
            </a:r>
            <a:r>
              <a:rPr lang="fr-FR" sz="2800" dirty="0" smtClean="0">
                <a:sym typeface="Wingding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Tomography</a:t>
            </a:r>
            <a:r>
              <a:rPr lang="fr-FR" sz="2800" dirty="0" smtClean="0">
                <a:sym typeface="Wingdings"/>
              </a:rPr>
              <a:t> : spatial </a:t>
            </a:r>
            <a:r>
              <a:rPr lang="fr-FR" sz="2800" dirty="0" err="1" smtClean="0">
                <a:sym typeface="Wingdings"/>
              </a:rPr>
              <a:t>resolution</a:t>
            </a:r>
            <a:r>
              <a:rPr lang="fr-FR" sz="2800" dirty="0" smtClean="0">
                <a:sym typeface="Wingding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fr-FR" sz="2800" dirty="0" smtClean="0">
                <a:sym typeface="Wingdings"/>
              </a:rPr>
              <a:t>40 </a:t>
            </a:r>
            <a:r>
              <a:rPr lang="fr-FR" sz="2800" dirty="0" err="1" smtClean="0">
                <a:sym typeface="Wingdings"/>
              </a:rPr>
              <a:t>lines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coupled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with</a:t>
            </a:r>
            <a:r>
              <a:rPr lang="fr-FR" sz="2800" dirty="0" smtClean="0">
                <a:sym typeface="Wingdings"/>
              </a:rPr>
              <a:t> CCD / camera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7347" y="6488668"/>
            <a:ext cx="32640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 [R. </a:t>
            </a:r>
            <a:r>
              <a:rPr lang="fr-FR" dirty="0" err="1" smtClean="0">
                <a:solidFill>
                  <a:srgbClr val="000000"/>
                </a:solidFill>
              </a:rPr>
              <a:t>Baude</a:t>
            </a:r>
            <a:r>
              <a:rPr lang="fr-FR" dirty="0" smtClean="0">
                <a:solidFill>
                  <a:srgbClr val="000000"/>
                </a:solidFill>
              </a:rPr>
              <a:t> in </a:t>
            </a:r>
            <a:r>
              <a:rPr lang="fr-FR" dirty="0" err="1" smtClean="0">
                <a:solidFill>
                  <a:srgbClr val="000000"/>
                </a:solidFill>
              </a:rPr>
              <a:t>preparation</a:t>
            </a:r>
            <a:r>
              <a:rPr lang="fr-FR" dirty="0" smtClean="0">
                <a:solidFill>
                  <a:srgbClr val="000000"/>
                </a:solidFill>
              </a:rPr>
              <a:t> for RSI]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8525" b="10731"/>
          <a:stretch/>
        </p:blipFill>
        <p:spPr>
          <a:xfrm>
            <a:off x="5959313" y="4044035"/>
            <a:ext cx="2718124" cy="1940603"/>
          </a:xfrm>
          <a:prstGeom prst="rect">
            <a:avLst/>
          </a:prstGeom>
        </p:spPr>
      </p:pic>
      <p:sp>
        <p:nvSpPr>
          <p:cNvPr id="13" name="Espace réservé du pied de page 15"/>
          <p:cNvSpPr txBox="1">
            <a:spLocks/>
          </p:cNvSpPr>
          <p:nvPr/>
        </p:nvSpPr>
        <p:spPr>
          <a:xfrm>
            <a:off x="6385312" y="63844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i="1" dirty="0" smtClean="0"/>
              <a:t>Toulouse 21-23 </a:t>
            </a:r>
            <a:r>
              <a:rPr lang="fr-FR" i="1" dirty="0" err="1" smtClean="0"/>
              <a:t>June</a:t>
            </a:r>
            <a:r>
              <a:rPr lang="fr-FR" i="1" dirty="0" smtClean="0"/>
              <a:t> </a:t>
            </a:r>
            <a:r>
              <a:rPr lang="fr-FR" sz="1100" i="1" dirty="0" smtClean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6943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891350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>
                <a:latin typeface="Corbel"/>
                <a:cs typeface="Corbel"/>
              </a:rPr>
              <a:t>Spectro-tomography</a:t>
            </a:r>
            <a:endParaRPr lang="fr-FR" sz="3200" dirty="0" smtClean="0">
              <a:latin typeface="Corbel"/>
              <a:cs typeface="Corbel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0" y="162588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Study</a:t>
            </a:r>
            <a:r>
              <a:rPr lang="fr-FR" sz="2800" dirty="0" smtClean="0">
                <a:sym typeface="Wingdings"/>
              </a:rPr>
              <a:t> of a </a:t>
            </a:r>
            <a:r>
              <a:rPr lang="fr-FR" sz="2800" dirty="0" err="1" smtClean="0">
                <a:sym typeface="Wingdings"/>
              </a:rPr>
              <a:t>bunch</a:t>
            </a:r>
            <a:r>
              <a:rPr lang="fr-FR" sz="2800" dirty="0" smtClean="0">
                <a:sym typeface="Wingdings"/>
              </a:rPr>
              <a:t> of </a:t>
            </a:r>
            <a:r>
              <a:rPr lang="fr-FR" sz="2800" dirty="0" err="1" smtClean="0">
                <a:sym typeface="Wingdings"/>
              </a:rPr>
              <a:t>lines</a:t>
            </a:r>
            <a:r>
              <a:rPr lang="fr-FR" sz="2800" dirty="0" smtClean="0">
                <a:sym typeface="Wingdings"/>
              </a:rPr>
              <a:t> of </a:t>
            </a:r>
            <a:r>
              <a:rPr lang="fr-FR" sz="2800" dirty="0" err="1" smtClean="0">
                <a:sym typeface="Wingdings"/>
              </a:rPr>
              <a:t>sight</a:t>
            </a:r>
            <a:r>
              <a:rPr lang="fr-FR" sz="2800" dirty="0" smtClean="0">
                <a:sym typeface="Wingdings"/>
              </a:rPr>
              <a:t> via a single </a:t>
            </a:r>
            <a:r>
              <a:rPr lang="fr-FR" sz="2800" dirty="0" err="1" smtClean="0">
                <a:sym typeface="Wingdings"/>
              </a:rPr>
              <a:t>optical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800" dirty="0" err="1" smtClean="0">
                <a:sym typeface="Wingdings"/>
              </a:rPr>
              <a:t>access</a:t>
            </a:r>
            <a:endParaRPr lang="fr-FR" sz="2800" dirty="0" smtClean="0">
              <a:sym typeface="Wingdings"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8741"/>
          <a:stretch/>
        </p:blipFill>
        <p:spPr>
          <a:xfrm>
            <a:off x="4751495" y="2714625"/>
            <a:ext cx="4129987" cy="3489569"/>
          </a:xfrm>
          <a:prstGeom prst="rect">
            <a:avLst/>
          </a:prstGeom>
        </p:spPr>
      </p:pic>
      <p:grpSp>
        <p:nvGrpSpPr>
          <p:cNvPr id="13" name="Groupe 84"/>
          <p:cNvGrpSpPr/>
          <p:nvPr/>
        </p:nvGrpSpPr>
        <p:grpSpPr>
          <a:xfrm>
            <a:off x="254001" y="2635249"/>
            <a:ext cx="4338040" cy="3975160"/>
            <a:chOff x="30571" y="1094147"/>
            <a:chExt cx="4190182" cy="4394247"/>
          </a:xfrm>
        </p:grpSpPr>
        <p:grpSp>
          <p:nvGrpSpPr>
            <p:cNvPr id="14" name="Groupe 85"/>
            <p:cNvGrpSpPr/>
            <p:nvPr/>
          </p:nvGrpSpPr>
          <p:grpSpPr>
            <a:xfrm>
              <a:off x="30571" y="1094147"/>
              <a:ext cx="4190182" cy="4394247"/>
              <a:chOff x="14807127" y="29960412"/>
              <a:chExt cx="4190182" cy="4394247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16635256" y="32018411"/>
                <a:ext cx="703652" cy="690917"/>
              </a:xfrm>
              <a:prstGeom prst="ellipse">
                <a:avLst/>
              </a:prstGeom>
              <a:solidFill>
                <a:srgbClr val="F967E8"/>
              </a:solidFill>
              <a:ln w="12700" cap="flat" cmpd="sng" algn="ctr">
                <a:solidFill>
                  <a:srgbClr val="F967E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roupe 90"/>
              <p:cNvGrpSpPr/>
              <p:nvPr/>
            </p:nvGrpSpPr>
            <p:grpSpPr>
              <a:xfrm>
                <a:off x="14807127" y="29960412"/>
                <a:ext cx="4190182" cy="4394247"/>
                <a:chOff x="14807127" y="29960412"/>
                <a:chExt cx="4190182" cy="4394247"/>
              </a:xfrm>
            </p:grpSpPr>
            <p:cxnSp>
              <p:nvCxnSpPr>
                <p:cNvPr id="20" name="Connecteur droit avec flèche 19"/>
                <p:cNvCxnSpPr/>
                <p:nvPr/>
              </p:nvCxnSpPr>
              <p:spPr>
                <a:xfrm>
                  <a:off x="16343305" y="31654683"/>
                  <a:ext cx="1333173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</p:cxnSp>
            <p:cxnSp>
              <p:nvCxnSpPr>
                <p:cNvPr id="21" name="Connecteur droit avec flèche 20"/>
                <p:cNvCxnSpPr/>
                <p:nvPr/>
              </p:nvCxnSpPr>
              <p:spPr>
                <a:xfrm>
                  <a:off x="16281287" y="31719087"/>
                  <a:ext cx="0" cy="13320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22" name="Arc 21"/>
                <p:cNvSpPr/>
                <p:nvPr/>
              </p:nvSpPr>
              <p:spPr>
                <a:xfrm rot="18900000">
                  <a:off x="15736607" y="30647533"/>
                  <a:ext cx="2520000" cy="2520000"/>
                </a:xfrm>
                <a:prstGeom prst="arc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Arc 22"/>
                <p:cNvSpPr/>
                <p:nvPr/>
              </p:nvSpPr>
              <p:spPr>
                <a:xfrm rot="13522330">
                  <a:off x="15279407" y="31104733"/>
                  <a:ext cx="2520000" cy="2520000"/>
                </a:xfrm>
                <a:prstGeom prst="arc">
                  <a:avLst>
                    <a:gd name="adj1" fmla="val 16200000"/>
                    <a:gd name="adj2" fmla="val 21582403"/>
                  </a:avLst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Arc 23"/>
                <p:cNvSpPr/>
                <p:nvPr/>
              </p:nvSpPr>
              <p:spPr>
                <a:xfrm rot="5400000">
                  <a:off x="16087082" y="31468232"/>
                  <a:ext cx="1800000" cy="1800000"/>
                </a:xfrm>
                <a:prstGeom prst="arc">
                  <a:avLst>
                    <a:gd name="adj1" fmla="val 13466045"/>
                    <a:gd name="adj2" fmla="val 2717537"/>
                  </a:avLst>
                </a:prstGeom>
                <a:noFill/>
                <a:ln w="381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15674008" y="29960412"/>
                  <a:ext cx="2671765" cy="4082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1" kern="0" dirty="0" err="1" smtClean="0">
                      <a:solidFill>
                        <a:prstClr val="black"/>
                      </a:solidFill>
                    </a:rPr>
                    <a:t>O</a:t>
                  </a:r>
                  <a:r>
                    <a:rPr kumimoji="0" lang="en-US" sz="1800" b="1" i="0" u="none" strike="noStrike" kern="0" cap="none" spc="0" normalizeH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pto-mecanical</a:t>
                  </a:r>
                  <a:r>
                    <a:rPr kumimoji="0" lang="en-US" sz="1800" b="1" i="0" u="none" strike="noStrike" kern="0" cap="none" spc="0" normalizeH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supports</a:t>
                  </a:r>
                  <a:endParaRPr kumimoji="0" lang="en-US" sz="1800" b="1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17754450" y="32049615"/>
                  <a:ext cx="1242859" cy="714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1" kern="0" dirty="0">
                      <a:solidFill>
                        <a:prstClr val="black"/>
                      </a:solidFill>
                    </a:rPr>
                    <a:t>P</a:t>
                  </a:r>
                  <a:r>
                    <a:rPr kumimoji="0" lang="en-US" sz="1800" b="1" i="0" u="none" strike="noStrike" kern="0" cap="none" spc="0" normalizeH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lasma column</a:t>
                  </a:r>
                  <a:endParaRPr kumimoji="0" lang="en-US" sz="1800" b="1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" name="ZoneTexte 26"/>
                <p:cNvSpPr txBox="1"/>
                <p:nvPr/>
              </p:nvSpPr>
              <p:spPr>
                <a:xfrm>
                  <a:off x="17859769" y="31193197"/>
                  <a:ext cx="1030080" cy="714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1" kern="0" dirty="0" smtClean="0">
                      <a:solidFill>
                        <a:prstClr val="black"/>
                      </a:solidFill>
                    </a:rPr>
                    <a:t>Windows</a:t>
                  </a:r>
                  <a:endParaRPr kumimoji="0" lang="en-US" sz="1800" b="1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28" name="Connecteur droit avec flèche 27"/>
                <p:cNvCxnSpPr>
                  <a:stCxn id="27" idx="1"/>
                </p:cNvCxnSpPr>
                <p:nvPr/>
              </p:nvCxnSpPr>
              <p:spPr>
                <a:xfrm flipH="1">
                  <a:off x="16387356" y="31550433"/>
                  <a:ext cx="1472413" cy="25597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9" name="Connecteur droit avec flèche 28"/>
                <p:cNvCxnSpPr>
                  <a:stCxn id="27" idx="1"/>
                </p:cNvCxnSpPr>
                <p:nvPr/>
              </p:nvCxnSpPr>
              <p:spPr>
                <a:xfrm flipH="1">
                  <a:off x="17532407" y="31550433"/>
                  <a:ext cx="327362" cy="3039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30" name="Connecteur droit avec flèche 29"/>
                <p:cNvCxnSpPr/>
                <p:nvPr/>
              </p:nvCxnSpPr>
              <p:spPr>
                <a:xfrm>
                  <a:off x="16343305" y="33489418"/>
                  <a:ext cx="1333173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31" name="ZoneTexte 30"/>
                <p:cNvSpPr txBox="1"/>
                <p:nvPr/>
              </p:nvSpPr>
              <p:spPr>
                <a:xfrm>
                  <a:off x="16202050" y="33512114"/>
                  <a:ext cx="1490155" cy="363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sym typeface="Symbol" panose="05050102010706020507" pitchFamily="18" charset="2"/>
                    </a:rPr>
                    <a:t></a:t>
                  </a:r>
                  <a:r>
                    <a:rPr kumimoji="0" lang="fr-FR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400 mm</a:t>
                  </a: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15768794" y="33912367"/>
                  <a:ext cx="2503268" cy="4422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33" name="Connecteur droit 32"/>
                <p:cNvCxnSpPr/>
                <p:nvPr/>
              </p:nvCxnSpPr>
              <p:spPr>
                <a:xfrm>
                  <a:off x="15308043" y="32363869"/>
                  <a:ext cx="224558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" name="Connecteur droit 33"/>
                <p:cNvCxnSpPr/>
                <p:nvPr/>
              </p:nvCxnSpPr>
              <p:spPr>
                <a:xfrm flipV="1">
                  <a:off x="15484151" y="31967883"/>
                  <a:ext cx="1878542" cy="107249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" name="Connecteur droit 34"/>
                <p:cNvCxnSpPr/>
                <p:nvPr/>
              </p:nvCxnSpPr>
              <p:spPr>
                <a:xfrm>
                  <a:off x="15484151" y="31683435"/>
                  <a:ext cx="1744368" cy="102589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6" name="Connecteur droit 35"/>
                <p:cNvCxnSpPr/>
                <p:nvPr/>
              </p:nvCxnSpPr>
              <p:spPr>
                <a:xfrm flipH="1">
                  <a:off x="16993657" y="30662210"/>
                  <a:ext cx="1" cy="226117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7" name="Connecteur droit 36"/>
                <p:cNvCxnSpPr/>
                <p:nvPr/>
              </p:nvCxnSpPr>
              <p:spPr>
                <a:xfrm flipH="1">
                  <a:off x="16536420" y="30881778"/>
                  <a:ext cx="1198187" cy="180501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8" name="Connecteur droit 37"/>
                <p:cNvCxnSpPr/>
                <p:nvPr/>
              </p:nvCxnSpPr>
              <p:spPr>
                <a:xfrm>
                  <a:off x="16253266" y="30863475"/>
                  <a:ext cx="1173073" cy="181145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9" name="ZoneTexte 38"/>
                <p:cNvSpPr txBox="1"/>
                <p:nvPr/>
              </p:nvSpPr>
              <p:spPr>
                <a:xfrm>
                  <a:off x="14807127" y="31026830"/>
                  <a:ext cx="1794329" cy="4082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LoS</a:t>
                  </a:r>
                  <a:endPara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15" name="Connecteur droit avec flèche 14"/>
            <p:cNvCxnSpPr/>
            <p:nvPr/>
          </p:nvCxnSpPr>
          <p:spPr>
            <a:xfrm flipV="1">
              <a:off x="1180981" y="2365093"/>
              <a:ext cx="486838" cy="4606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Connecteur droit avec flèche 15"/>
            <p:cNvCxnSpPr/>
            <p:nvPr/>
          </p:nvCxnSpPr>
          <p:spPr>
            <a:xfrm flipH="1">
              <a:off x="992238" y="2403491"/>
              <a:ext cx="198610" cy="54172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Connecteur droit avec flèche 16"/>
            <p:cNvCxnSpPr>
              <a:stCxn id="25" idx="2"/>
            </p:cNvCxnSpPr>
            <p:nvPr/>
          </p:nvCxnSpPr>
          <p:spPr>
            <a:xfrm flipH="1">
              <a:off x="2229284" y="1502416"/>
              <a:ext cx="4051" cy="20986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0" name="Espace réservé du pied de page 15"/>
          <p:cNvSpPr txBox="1">
            <a:spLocks/>
          </p:cNvSpPr>
          <p:nvPr/>
        </p:nvSpPr>
        <p:spPr>
          <a:xfrm>
            <a:off x="6385312" y="63844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i="1" dirty="0" smtClean="0"/>
              <a:t>Toulouse 21-23 </a:t>
            </a:r>
            <a:r>
              <a:rPr lang="fr-FR" i="1" dirty="0" err="1" smtClean="0"/>
              <a:t>June</a:t>
            </a:r>
            <a:r>
              <a:rPr lang="fr-FR" i="1" dirty="0" smtClean="0"/>
              <a:t> </a:t>
            </a:r>
            <a:r>
              <a:rPr lang="fr-FR" sz="1100" i="1" dirty="0" smtClean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6976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438109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112048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Development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of a </a:t>
            </a:r>
            <a:r>
              <a:rPr lang="fr-FR" sz="2800" dirty="0">
                <a:solidFill>
                  <a:srgbClr val="3366FF"/>
                </a:solidFill>
                <a:latin typeface="Corbel"/>
                <a:cs typeface="Corbel"/>
              </a:rPr>
              <a:t>diagnostic 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to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measure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directly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</a:t>
            </a:r>
          </a:p>
          <a:p>
            <a:pPr algn="ctr"/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electric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field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: EFILE</a:t>
            </a:r>
            <a:endParaRPr lang="fr-FR" sz="2800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18" y="2349923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/>
              <a:t>Electric </a:t>
            </a:r>
            <a:r>
              <a:rPr lang="fr-FR" sz="2400" dirty="0" err="1" smtClean="0"/>
              <a:t>field</a:t>
            </a:r>
            <a:r>
              <a:rPr lang="fr-FR" sz="2400" dirty="0" smtClean="0"/>
              <a:t> </a:t>
            </a:r>
            <a:r>
              <a:rPr lang="fr-FR" sz="2400" dirty="0" smtClean="0">
                <a:sym typeface="Wingdings"/>
              </a:rPr>
              <a:t> </a:t>
            </a:r>
            <a:r>
              <a:rPr lang="fr-FR" sz="2400" dirty="0" smtClean="0"/>
              <a:t>Emission </a:t>
            </a:r>
            <a:r>
              <a:rPr lang="fr-FR" sz="2400" dirty="0" err="1"/>
              <a:t>Lyman</a:t>
            </a:r>
            <a:r>
              <a:rPr lang="fr-FR" sz="2400" dirty="0"/>
              <a:t>-α </a:t>
            </a:r>
            <a:r>
              <a:rPr lang="fr-FR" sz="2400" dirty="0" smtClean="0"/>
              <a:t>of a probe H (2s) </a:t>
            </a:r>
            <a:r>
              <a:rPr lang="fr-FR" sz="2400" dirty="0" err="1" smtClean="0"/>
              <a:t>beam</a:t>
            </a:r>
            <a:endParaRPr lang="fr-FR" sz="2400" dirty="0" smtClean="0"/>
          </a:p>
          <a:p>
            <a:pPr marL="342900" indent="-342900">
              <a:buFont typeface="Arial"/>
              <a:buChar char="•"/>
            </a:pPr>
            <a:r>
              <a:rPr lang="fr-FR" sz="2400" dirty="0" err="1" smtClean="0"/>
              <a:t>Measurement</a:t>
            </a:r>
            <a:r>
              <a:rPr lang="fr-FR" sz="2400" dirty="0" smtClean="0"/>
              <a:t> of </a:t>
            </a:r>
            <a:r>
              <a:rPr lang="fr-FR" sz="2400" dirty="0" err="1" smtClean="0"/>
              <a:t>static</a:t>
            </a:r>
            <a:r>
              <a:rPr lang="fr-FR" sz="2400" dirty="0" smtClean="0"/>
              <a:t> and/or </a:t>
            </a:r>
            <a:r>
              <a:rPr lang="fr-FR" sz="2400" dirty="0" err="1" smtClean="0"/>
              <a:t>fluctuating</a:t>
            </a:r>
            <a:r>
              <a:rPr lang="fr-FR" sz="2400" dirty="0" smtClean="0"/>
              <a:t> </a:t>
            </a:r>
            <a:r>
              <a:rPr lang="fr-FR" sz="2400" dirty="0" err="1" smtClean="0"/>
              <a:t>electric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fields</a:t>
            </a:r>
            <a:r>
              <a:rPr lang="fr-FR" sz="2400" dirty="0" smtClean="0"/>
              <a:t> (vacuum or cold plasma, </a:t>
            </a:r>
            <a:r>
              <a:rPr lang="fr-FR" sz="2400" dirty="0" err="1" smtClean="0"/>
              <a:t>density</a:t>
            </a:r>
            <a:r>
              <a:rPr lang="fr-FR" sz="2400" dirty="0" smtClean="0"/>
              <a:t> </a:t>
            </a:r>
            <a:r>
              <a:rPr lang="fr-FR" sz="2400" dirty="0"/>
              <a:t>10</a:t>
            </a:r>
            <a:r>
              <a:rPr lang="fr-FR" sz="2400" baseline="30000" dirty="0"/>
              <a:t>11</a:t>
            </a:r>
            <a:r>
              <a:rPr lang="fr-FR" sz="2400" dirty="0"/>
              <a:t> cm</a:t>
            </a:r>
            <a:r>
              <a:rPr lang="fr-FR" sz="2400" baseline="30000" dirty="0"/>
              <a:t>-3</a:t>
            </a:r>
            <a:r>
              <a:rPr lang="fr-FR" sz="2400" dirty="0"/>
              <a:t>, </a:t>
            </a:r>
            <a:r>
              <a:rPr lang="fr-FR" sz="2400" dirty="0" err="1" smtClean="0"/>
              <a:t>sheaths</a:t>
            </a:r>
            <a:r>
              <a:rPr lang="fr-FR" sz="2400" dirty="0"/>
              <a:t>) → </a:t>
            </a:r>
            <a:r>
              <a:rPr lang="fr-FR" sz="2400" b="1" dirty="0" smtClean="0"/>
              <a:t>OK</a:t>
            </a:r>
          </a:p>
          <a:p>
            <a:pPr marL="342900" indent="-342900">
              <a:buFont typeface="Wingdings" charset="0"/>
              <a:buChar char="à"/>
            </a:pPr>
            <a:endParaRPr lang="fr-FR" sz="2400" dirty="0"/>
          </a:p>
          <a:p>
            <a:r>
              <a:rPr lang="fr-FR" sz="2400" b="1" dirty="0" smtClean="0"/>
              <a:t>Project</a:t>
            </a:r>
            <a:r>
              <a:rPr lang="fr-FR" sz="2400" b="1" dirty="0"/>
              <a:t>/Challenge</a:t>
            </a:r>
            <a:r>
              <a:rPr lang="fr-FR" sz="2400" dirty="0"/>
              <a:t> </a:t>
            </a:r>
            <a:r>
              <a:rPr lang="fr-FR" sz="24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/>
              <a:t>Measurement</a:t>
            </a:r>
            <a:r>
              <a:rPr lang="fr-FR" sz="2400" dirty="0" smtClean="0"/>
              <a:t> of local </a:t>
            </a:r>
            <a:r>
              <a:rPr lang="fr-FR" sz="2400" dirty="0" err="1" smtClean="0"/>
              <a:t>electric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r>
              <a:rPr lang="fr-FR" sz="2400" dirty="0" smtClean="0"/>
              <a:t> in Mistral</a:t>
            </a: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err="1" smtClean="0"/>
              <a:t>Measurement</a:t>
            </a:r>
            <a:r>
              <a:rPr lang="fr-FR" sz="2400" dirty="0" smtClean="0"/>
              <a:t> of </a:t>
            </a:r>
            <a:r>
              <a:rPr lang="fr-FR" sz="2400" dirty="0" err="1" smtClean="0"/>
              <a:t>electric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r>
              <a:rPr lang="fr-FR" sz="2400" dirty="0" smtClean="0"/>
              <a:t> in front of  ICRF </a:t>
            </a:r>
            <a:r>
              <a:rPr lang="fr-FR" sz="2400" dirty="0" err="1"/>
              <a:t>IShTAR</a:t>
            </a:r>
            <a:r>
              <a:rPr lang="fr-FR" sz="2400" dirty="0"/>
              <a:t> (Ion cyclotron </a:t>
            </a:r>
            <a:r>
              <a:rPr lang="fr-FR" sz="2400" dirty="0" err="1"/>
              <a:t>Sheath</a:t>
            </a:r>
            <a:r>
              <a:rPr lang="fr-FR" sz="2400" dirty="0"/>
              <a:t> Test Arrangement</a:t>
            </a:r>
            <a:r>
              <a:rPr lang="fr-FR" sz="2400" dirty="0" smtClean="0"/>
              <a:t>) </a:t>
            </a:r>
            <a:r>
              <a:rPr lang="fr-FR" sz="2400" dirty="0" err="1" smtClean="0"/>
              <a:t>antenna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22263" y="6351533"/>
            <a:ext cx="46080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[</a:t>
            </a:r>
            <a:r>
              <a:rPr lang="fr-FR" dirty="0" err="1" smtClean="0">
                <a:solidFill>
                  <a:srgbClr val="000000"/>
                </a:solidFill>
              </a:rPr>
              <a:t>Cherigier</a:t>
            </a:r>
            <a:r>
              <a:rPr lang="fr-FR" dirty="0" smtClean="0">
                <a:solidFill>
                  <a:srgbClr val="000000"/>
                </a:solidFill>
              </a:rPr>
              <a:t>-Kovacic RSI 2015 ; </a:t>
            </a:r>
            <a:r>
              <a:rPr lang="fr-FR" dirty="0" err="1" smtClean="0">
                <a:solidFill>
                  <a:srgbClr val="000000"/>
                </a:solidFill>
              </a:rPr>
              <a:t>Doveil</a:t>
            </a:r>
            <a:r>
              <a:rPr lang="fr-FR" dirty="0" smtClean="0">
                <a:solidFill>
                  <a:srgbClr val="000000"/>
                </a:solidFill>
              </a:rPr>
              <a:t> PPCF 2016]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 l="63800" t="13871" r="2730" b="9593"/>
          <a:stretch>
            <a:fillRect/>
          </a:stretch>
        </p:blipFill>
        <p:spPr bwMode="auto">
          <a:xfrm>
            <a:off x="5691070" y="1368276"/>
            <a:ext cx="2682240" cy="490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gradFill>
            <a:gsLst>
              <a:gs pos="0">
                <a:schemeClr val="accent1"/>
              </a:gs>
              <a:gs pos="39999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914400" lvl="1" indent="-914400"/>
            <a:r>
              <a:rPr lang="fr-FR" sz="2400" dirty="0" smtClean="0"/>
              <a:t>	</a:t>
            </a:r>
            <a:r>
              <a:rPr lang="fr-FR" sz="2400" dirty="0">
                <a:solidFill>
                  <a:srgbClr val="3366FF"/>
                </a:solidFill>
                <a:latin typeface="Corbel"/>
                <a:cs typeface="Corbel"/>
              </a:rPr>
              <a:t> </a:t>
            </a:r>
            <a:r>
              <a:rPr lang="fr-FR" sz="2400" dirty="0" smtClean="0">
                <a:solidFill>
                  <a:srgbClr val="3366FF"/>
                </a:solidFill>
                <a:latin typeface="Corbel"/>
                <a:cs typeface="Corbel"/>
              </a:rPr>
              <a:t>                                              Lamb shift</a:t>
            </a:r>
            <a:endParaRPr lang="fr-FR" sz="24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103560" y="3786388"/>
            <a:ext cx="1713922" cy="11591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4649273" y="966167"/>
            <a:ext cx="44947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 Lamb-shift due to radiative corrections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538696" y="4121238"/>
            <a:ext cx="489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C00000"/>
                </a:solidFill>
              </a:rPr>
              <a:t>ν</a:t>
            </a:r>
            <a:r>
              <a:rPr lang="fr-FR" sz="2000" baseline="-25000" dirty="0" smtClean="0">
                <a:solidFill>
                  <a:srgbClr val="C00000"/>
                </a:solidFill>
              </a:rPr>
              <a:t>0</a:t>
            </a:r>
            <a:endParaRPr lang="fr-FR" sz="2000" baseline="-25000" dirty="0">
              <a:solidFill>
                <a:srgbClr val="C00000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7997782" y="4237148"/>
            <a:ext cx="437881" cy="206062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51740" y="540061"/>
            <a:ext cx="8892260" cy="40011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•	Second </a:t>
            </a:r>
            <a:r>
              <a:rPr lang="fr-FR" sz="2000" dirty="0" err="1" smtClean="0"/>
              <a:t>property</a:t>
            </a:r>
            <a:r>
              <a:rPr lang="fr-FR" sz="2000" dirty="0" smtClean="0"/>
              <a:t> of </a:t>
            </a:r>
            <a:r>
              <a:rPr lang="fr-FR" sz="2000" dirty="0" err="1" smtClean="0"/>
              <a:t>hydrogenoids</a:t>
            </a:r>
            <a:r>
              <a:rPr lang="fr-FR" sz="2000" dirty="0" smtClean="0"/>
              <a:t> 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0976" y="1499616"/>
            <a:ext cx="1764928" cy="56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831812" y="1365934"/>
            <a:ext cx="4826732" cy="4906849"/>
            <a:chOff x="831812" y="1365935"/>
            <a:chExt cx="4826732" cy="490684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444" t="13871" r="36327" b="9593"/>
            <a:stretch>
              <a:fillRect/>
            </a:stretch>
          </p:blipFill>
          <p:spPr bwMode="auto">
            <a:xfrm>
              <a:off x="831812" y="1365935"/>
              <a:ext cx="4826732" cy="4906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902916" y="1488874"/>
              <a:ext cx="2217738" cy="5254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Schrödinger’s equation :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3224956" y="1508328"/>
              <a:ext cx="1755606" cy="5254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Dirac’s equation : fine structure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389442" y="2440410"/>
            <a:ext cx="334851" cy="515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357489" y="4157729"/>
            <a:ext cx="1251397" cy="5151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802413" y="1543996"/>
            <a:ext cx="2217738" cy="525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Radiative corrections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0" y="6296025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420221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0899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17" grpId="0" animBg="1"/>
      <p:bldP spid="20" grpId="0" animBg="1"/>
      <p:bldP spid="21" grpId="0" animBg="1"/>
      <p:bldP spid="10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gradFill>
            <a:gsLst>
              <a:gs pos="0">
                <a:schemeClr val="accent1"/>
              </a:gs>
              <a:gs pos="39999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914400" lvl="1" indent="-914400"/>
            <a:r>
              <a:rPr lang="fr-FR" sz="2400" dirty="0" smtClean="0"/>
              <a:t>	</a:t>
            </a:r>
            <a:r>
              <a:rPr lang="fr-FR" sz="2400" dirty="0"/>
              <a:t> </a:t>
            </a:r>
            <a:r>
              <a:rPr lang="fr-FR" sz="2400" dirty="0" smtClean="0"/>
              <a:t>          </a:t>
            </a:r>
            <a:r>
              <a:rPr lang="fr-FR" sz="2400" dirty="0" err="1" smtClean="0">
                <a:solidFill>
                  <a:srgbClr val="3366FF"/>
                </a:solidFill>
                <a:latin typeface="Corbel"/>
                <a:cs typeface="Corbel"/>
              </a:rPr>
              <a:t>Schematic</a:t>
            </a:r>
            <a:r>
              <a:rPr lang="fr-FR" sz="2400" dirty="0" smtClean="0">
                <a:solidFill>
                  <a:srgbClr val="3366FF"/>
                </a:solidFill>
                <a:latin typeface="Corbel"/>
                <a:cs typeface="Corbel"/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  <a:latin typeface="Corbel"/>
                <a:cs typeface="Corbel"/>
              </a:rPr>
              <a:t>view</a:t>
            </a:r>
            <a:r>
              <a:rPr lang="fr-FR" sz="2400" dirty="0" smtClean="0">
                <a:solidFill>
                  <a:srgbClr val="3366FF"/>
                </a:solidFill>
                <a:latin typeface="Corbel"/>
                <a:cs typeface="Corbel"/>
              </a:rPr>
              <a:t> of the EFILE </a:t>
            </a:r>
            <a:r>
              <a:rPr lang="fr-FR" sz="2400" dirty="0" err="1" smtClean="0">
                <a:solidFill>
                  <a:srgbClr val="3366FF"/>
                </a:solidFill>
                <a:latin typeface="Corbel"/>
                <a:cs typeface="Corbel"/>
              </a:rPr>
              <a:t>experiment</a:t>
            </a:r>
            <a:endParaRPr lang="fr-FR" sz="2400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543" t="23478" r="6413" b="12522"/>
          <a:stretch>
            <a:fillRect/>
          </a:stretch>
        </p:blipFill>
        <p:spPr bwMode="auto">
          <a:xfrm>
            <a:off x="0" y="1373534"/>
            <a:ext cx="9143999" cy="415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11"/>
          <p:cNvCxnSpPr/>
          <p:nvPr/>
        </p:nvCxnSpPr>
        <p:spPr>
          <a:xfrm>
            <a:off x="0" y="6296025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67425" y="1184861"/>
            <a:ext cx="2756079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Collection of </a:t>
            </a:r>
            <a:r>
              <a:rPr lang="fr-FR" dirty="0" err="1" smtClean="0"/>
              <a:t>Lyman</a:t>
            </a:r>
            <a:r>
              <a:rPr lang="fr-FR" dirty="0" smtClean="0"/>
              <a:t> </a:t>
            </a:r>
            <a:r>
              <a:rPr lang="el-GR" dirty="0" smtClean="0"/>
              <a:t>α 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18940" y="5237058"/>
            <a:ext cx="351378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Test </a:t>
            </a:r>
            <a:r>
              <a:rPr lang="fr-FR" dirty="0" err="1" smtClean="0"/>
              <a:t>chamber</a:t>
            </a:r>
            <a:r>
              <a:rPr lang="fr-FR" dirty="0" smtClean="0"/>
              <a:t>: interaction</a:t>
            </a:r>
          </a:p>
          <a:p>
            <a:pPr algn="ctr"/>
            <a:r>
              <a:rPr lang="fr-FR" dirty="0" smtClean="0"/>
              <a:t> probe </a:t>
            </a:r>
            <a:r>
              <a:rPr lang="fr-FR" dirty="0" err="1" smtClean="0"/>
              <a:t>beam</a:t>
            </a:r>
            <a:r>
              <a:rPr lang="fr-FR" dirty="0" smtClean="0"/>
              <a:t> –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            + diagnostics</a:t>
            </a:r>
            <a:r>
              <a:rPr lang="fr-FR" b="1" dirty="0" smtClean="0">
                <a:solidFill>
                  <a:srgbClr val="FF0000"/>
                </a:solidFill>
              </a:rPr>
              <a:t>*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/ plasma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731099" y="4799532"/>
            <a:ext cx="2944974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Caesium </a:t>
            </a:r>
            <a:r>
              <a:rPr lang="fr-FR" dirty="0" err="1" smtClean="0"/>
              <a:t>vapor</a:t>
            </a:r>
            <a:r>
              <a:rPr lang="fr-FR" dirty="0" smtClean="0"/>
              <a:t> </a:t>
            </a:r>
            <a:r>
              <a:rPr lang="fr-FR" dirty="0" err="1" smtClean="0"/>
              <a:t>oven</a:t>
            </a:r>
            <a:r>
              <a:rPr lang="fr-FR" dirty="0" smtClean="0"/>
              <a:t> (</a:t>
            </a:r>
            <a:r>
              <a:rPr lang="fr-FR" dirty="0" err="1" smtClean="0"/>
              <a:t>neutralization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580600" y="650386"/>
            <a:ext cx="351378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Plasma source : </a:t>
            </a:r>
            <a:r>
              <a:rPr lang="fr-FR" dirty="0" err="1" smtClean="0"/>
              <a:t>multipolar</a:t>
            </a:r>
            <a:r>
              <a:rPr lang="fr-FR" dirty="0" smtClean="0"/>
              <a:t> </a:t>
            </a:r>
            <a:r>
              <a:rPr lang="fr-FR" dirty="0" err="1" smtClean="0"/>
              <a:t>device</a:t>
            </a:r>
            <a:endParaRPr lang="fr-FR" dirty="0" smtClean="0"/>
          </a:p>
          <a:p>
            <a:pPr algn="ctr"/>
            <a:r>
              <a:rPr lang="fr-FR" dirty="0" smtClean="0"/>
              <a:t>+</a:t>
            </a:r>
          </a:p>
          <a:p>
            <a:pPr algn="ctr"/>
            <a:r>
              <a:rPr lang="fr-FR" dirty="0" err="1" smtClean="0"/>
              <a:t>Einzel</a:t>
            </a:r>
            <a:r>
              <a:rPr lang="fr-FR" dirty="0" smtClean="0"/>
              <a:t> </a:t>
            </a:r>
            <a:r>
              <a:rPr lang="fr-FR" dirty="0" err="1" smtClean="0"/>
              <a:t>lenses</a:t>
            </a:r>
            <a:r>
              <a:rPr lang="fr-FR" dirty="0" smtClean="0"/>
              <a:t> (extraction)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rot="16200000" flipH="1">
            <a:off x="6729212" y="1796601"/>
            <a:ext cx="528033" cy="3863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16200000" flipV="1">
            <a:off x="5840571" y="3947377"/>
            <a:ext cx="759852" cy="5666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16200000" flipH="1">
            <a:off x="1461753" y="2170091"/>
            <a:ext cx="592426" cy="901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2021983" y="4633891"/>
            <a:ext cx="734095" cy="50227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291584" y="5657088"/>
            <a:ext cx="476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FF0000"/>
                </a:solidFill>
              </a:rPr>
              <a:t>*</a:t>
            </a:r>
            <a:r>
              <a:rPr lang="fr-FR" sz="1600" dirty="0" smtClean="0"/>
              <a:t> mass </a:t>
            </a:r>
            <a:r>
              <a:rPr lang="fr-FR" sz="1600" dirty="0" err="1" smtClean="0"/>
              <a:t>spectrometer</a:t>
            </a:r>
            <a:r>
              <a:rPr lang="fr-FR" sz="1600" dirty="0" smtClean="0"/>
              <a:t>,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analyzer</a:t>
            </a:r>
            <a:r>
              <a:rPr lang="fr-FR" sz="1600" dirty="0" smtClean="0"/>
              <a:t>, Langmuir probes </a:t>
            </a:r>
            <a:endParaRPr lang="fr-FR" sz="1600" dirty="0"/>
          </a:p>
        </p:txBody>
      </p:sp>
      <p:sp>
        <p:nvSpPr>
          <p:cNvPr id="19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6796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2133141"/>
            <a:ext cx="9144000" cy="199844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lasma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column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instabilities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in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ExB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fields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: </a:t>
            </a:r>
            <a:endParaRPr lang="fr-FR" sz="3200" i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experimental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study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in MISTRAL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experiment</a:t>
            </a: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112048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E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measurement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in the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shadow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of a limiter :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principle</a:t>
            </a:r>
            <a:endParaRPr lang="fr-FR" sz="2800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pic>
        <p:nvPicPr>
          <p:cNvPr id="4" name="Image 3" descr="EFILE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1773780"/>
            <a:ext cx="6127751" cy="45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85060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EFILE :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results</a:t>
            </a:r>
            <a:endParaRPr lang="fr-FR" sz="2800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92765" y="4144044"/>
            <a:ext cx="264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Diagnostic EFILE in plasma</a:t>
            </a:r>
            <a:endParaRPr lang="fr-FR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9" y="1274765"/>
            <a:ext cx="5072770" cy="256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602291" y="2196068"/>
            <a:ext cx="3541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Diagnostic EFILE in vacuum: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numerical</a:t>
            </a:r>
            <a:r>
              <a:rPr lang="fr-FR" dirty="0" smtClean="0"/>
              <a:t> simulation FEM</a:t>
            </a:r>
            <a:endParaRPr lang="fr-FR" dirty="0"/>
          </a:p>
        </p:txBody>
      </p:sp>
      <p:pic>
        <p:nvPicPr>
          <p:cNvPr id="15" name="Picture 2" descr="C:\Users\Doveil\Desktop\PapierLamb\E2APL\2ème version\FIG3nogridticks.eps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766" y="3738694"/>
            <a:ext cx="4488831" cy="3119306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5507852" y="4614256"/>
            <a:ext cx="3138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Formation of a plasma </a:t>
            </a:r>
            <a:r>
              <a:rPr lang="fr-FR" b="1" u="sng" dirty="0" err="1" smtClean="0"/>
              <a:t>sheath</a:t>
            </a:r>
            <a:r>
              <a:rPr lang="fr-FR" b="1" u="sng" dirty="0" smtClean="0"/>
              <a:t>:</a:t>
            </a:r>
          </a:p>
          <a:p>
            <a:pPr algn="ctr"/>
            <a:r>
              <a:rPr lang="fr-FR" b="1" dirty="0" smtClean="0"/>
              <a:t>Electric </a:t>
            </a:r>
            <a:r>
              <a:rPr lang="fr-FR" b="1" dirty="0" err="1" smtClean="0"/>
              <a:t>field</a:t>
            </a:r>
            <a:r>
              <a:rPr lang="fr-FR" b="1" dirty="0" smtClean="0"/>
              <a:t>  profile </a:t>
            </a:r>
            <a:r>
              <a:rPr lang="fr-FR" b="1" dirty="0" err="1" smtClean="0"/>
              <a:t>measured</a:t>
            </a:r>
            <a:r>
              <a:rPr lang="fr-FR" b="1" dirty="0" smtClean="0"/>
              <a:t> -in </a:t>
            </a:r>
            <a:r>
              <a:rPr lang="en-US" b="1" dirty="0" smtClean="0"/>
              <a:t>vacuum (white triangle) </a:t>
            </a:r>
          </a:p>
          <a:p>
            <a:pPr algn="ctr"/>
            <a:r>
              <a:rPr lang="en-US" b="1" dirty="0" smtClean="0"/>
              <a:t>-in test plasma (black triangle)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90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9414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Conclusion : MISTRAL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experiment</a:t>
            </a:r>
            <a:endParaRPr lang="fr-FR" sz="2800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18" y="1469827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Non-intrusive </a:t>
            </a:r>
            <a:r>
              <a:rPr lang="fr-FR" sz="2400" b="1" dirty="0" err="1" smtClean="0">
                <a:sym typeface="Wingdings"/>
              </a:rPr>
              <a:t>optical</a:t>
            </a:r>
            <a:r>
              <a:rPr lang="fr-FR" sz="2400" b="1" dirty="0" smtClean="0">
                <a:sym typeface="Wingdings"/>
              </a:rPr>
              <a:t> diagnostics: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LIF </a:t>
            </a:r>
            <a:r>
              <a:rPr lang="fr-FR" sz="2400" dirty="0" err="1" smtClean="0">
                <a:sym typeface="Wingdings"/>
              </a:rPr>
              <a:t>measurements</a:t>
            </a:r>
            <a:endParaRPr lang="fr-FR" sz="24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dirty="0" err="1" smtClean="0">
                <a:sym typeface="Wingdings"/>
              </a:rPr>
              <a:t>Tomography</a:t>
            </a:r>
            <a:r>
              <a:rPr lang="fr-FR" sz="2400" dirty="0" smtClean="0">
                <a:sym typeface="Wingdings"/>
              </a:rPr>
              <a:t>/</a:t>
            </a:r>
            <a:r>
              <a:rPr lang="fr-FR" sz="2400" dirty="0" err="1" smtClean="0">
                <a:sym typeface="Wingdings"/>
              </a:rPr>
              <a:t>instabilities</a:t>
            </a:r>
            <a:endParaRPr lang="fr-FR" sz="24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dirty="0">
                <a:sym typeface="Wingdings"/>
              </a:rPr>
              <a:t>R</a:t>
            </a:r>
            <a:r>
              <a:rPr lang="fr-FR" sz="2400" dirty="0" smtClean="0">
                <a:sym typeface="Wingdings"/>
              </a:rPr>
              <a:t>adiative </a:t>
            </a:r>
            <a:r>
              <a:rPr lang="fr-FR" sz="2400" dirty="0" err="1" smtClean="0">
                <a:sym typeface="Wingdings"/>
              </a:rPr>
              <a:t>transfer</a:t>
            </a:r>
            <a:endParaRPr lang="fr-FR" sz="24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dirty="0" err="1">
                <a:sym typeface="Wingdings"/>
              </a:rPr>
              <a:t>S</a:t>
            </a:r>
            <a:r>
              <a:rPr lang="fr-FR" sz="2400" dirty="0" err="1" smtClean="0">
                <a:sym typeface="Wingdings"/>
              </a:rPr>
              <a:t>pectro-tomography</a:t>
            </a:r>
            <a:r>
              <a:rPr lang="fr-FR" sz="2400" dirty="0" smtClean="0">
                <a:sym typeface="Wingdings"/>
              </a:rPr>
              <a:t> ( </a:t>
            </a:r>
            <a:r>
              <a:rPr lang="fr-FR" sz="2400" dirty="0" err="1" smtClean="0">
                <a:sym typeface="Wingdings"/>
              </a:rPr>
              <a:t>complex</a:t>
            </a:r>
            <a:r>
              <a:rPr lang="fr-FR" sz="2400" dirty="0" smtClean="0">
                <a:sym typeface="Wingdings"/>
              </a:rPr>
              <a:t> plasmas)</a:t>
            </a:r>
          </a:p>
          <a:p>
            <a:r>
              <a:rPr lang="fr-FR" sz="2400" b="1" dirty="0">
                <a:sym typeface="Wingdings"/>
              </a:rPr>
              <a:t>C</a:t>
            </a:r>
            <a:r>
              <a:rPr lang="fr-FR" sz="2400" b="1" dirty="0" smtClean="0">
                <a:sym typeface="Wingdings"/>
              </a:rPr>
              <a:t>ollaboration </a:t>
            </a:r>
            <a:r>
              <a:rPr lang="fr-FR" sz="2400" b="1" dirty="0" err="1" smtClean="0">
                <a:sym typeface="Wingdings"/>
              </a:rPr>
              <a:t>with</a:t>
            </a:r>
            <a:r>
              <a:rPr lang="fr-FR" sz="2400" b="1" dirty="0" smtClean="0">
                <a:sym typeface="Wingdings"/>
              </a:rPr>
              <a:t> Tokamak WEST : 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AMIDEX DEMON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Diagnostic (n</a:t>
            </a:r>
            <a:r>
              <a:rPr lang="fr-FR" sz="2400" baseline="-25000" dirty="0" smtClean="0">
                <a:sym typeface="Wingdings"/>
              </a:rPr>
              <a:t>e</a:t>
            </a:r>
            <a:r>
              <a:rPr lang="fr-FR" sz="2400" dirty="0" smtClean="0">
                <a:sym typeface="Wingdings"/>
              </a:rPr>
              <a:t>, T</a:t>
            </a:r>
            <a:r>
              <a:rPr lang="fr-FR" sz="2400" baseline="-25000" dirty="0" smtClean="0">
                <a:sym typeface="Wingdings"/>
              </a:rPr>
              <a:t>e</a:t>
            </a:r>
            <a:r>
              <a:rPr lang="fr-FR" sz="2400" dirty="0" smtClean="0">
                <a:sym typeface="Wingdings"/>
              </a:rPr>
              <a:t>) WEST : </a:t>
            </a:r>
            <a:r>
              <a:rPr lang="fr-FR" sz="2400" dirty="0" err="1" smtClean="0">
                <a:sym typeface="Wingdings"/>
              </a:rPr>
              <a:t>neutral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beam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injector</a:t>
            </a:r>
            <a:r>
              <a:rPr lang="fr-FR" sz="2400" dirty="0" smtClean="0">
                <a:sym typeface="Wingdings"/>
              </a:rPr>
              <a:t> test in MISTRAL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 err="1">
                <a:sym typeface="Wingdings"/>
              </a:rPr>
              <a:t>S</a:t>
            </a:r>
            <a:r>
              <a:rPr lang="fr-FR" sz="2400" dirty="0" err="1" smtClean="0">
                <a:sym typeface="Wingdings"/>
              </a:rPr>
              <a:t>pectro</a:t>
            </a:r>
            <a:r>
              <a:rPr lang="fr-FR" sz="2400" dirty="0" err="1">
                <a:sym typeface="Wingdings"/>
              </a:rPr>
              <a:t>-</a:t>
            </a:r>
            <a:r>
              <a:rPr lang="fr-FR" sz="2400" dirty="0" err="1" smtClean="0">
                <a:sym typeface="Wingdings"/>
              </a:rPr>
              <a:t>tomography</a:t>
            </a:r>
            <a:endParaRPr lang="fr-FR" sz="24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dirty="0" err="1" smtClean="0">
                <a:sym typeface="Wingdings"/>
              </a:rPr>
              <a:t>Neutral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beam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injector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project</a:t>
            </a:r>
            <a:r>
              <a:rPr lang="fr-FR" sz="2400" dirty="0" smtClean="0">
                <a:sym typeface="Wingdings"/>
              </a:rPr>
              <a:t> (TP/CIML/IRFM)  Hélicon</a:t>
            </a:r>
          </a:p>
          <a:p>
            <a:pPr marL="4763" lvl="1"/>
            <a:r>
              <a:rPr lang="fr-FR" sz="2400" b="1" dirty="0" err="1">
                <a:sym typeface="Wingdings"/>
              </a:rPr>
              <a:t>E</a:t>
            </a:r>
            <a:r>
              <a:rPr lang="fr-FR" sz="2400" b="1" dirty="0" err="1" smtClean="0">
                <a:sym typeface="Wingdings"/>
              </a:rPr>
              <a:t>xternal</a:t>
            </a:r>
            <a:r>
              <a:rPr lang="fr-FR" sz="2400" b="1" dirty="0" smtClean="0">
                <a:sym typeface="Wingdings"/>
              </a:rPr>
              <a:t> collaborations :</a:t>
            </a:r>
            <a:endParaRPr lang="fr-FR" sz="2400" b="1" dirty="0">
              <a:sym typeface="Wingdings"/>
            </a:endParaRPr>
          </a:p>
          <a:p>
            <a:pPr marL="361950" lvl="1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Simulations </a:t>
            </a:r>
            <a:r>
              <a:rPr lang="fr-FR" sz="2400" dirty="0" err="1" smtClean="0">
                <a:sym typeface="Wingdings"/>
              </a:rPr>
              <a:t>with</a:t>
            </a:r>
            <a:r>
              <a:rPr lang="fr-FR" sz="2400" dirty="0" smtClean="0">
                <a:sym typeface="Wingdings"/>
              </a:rPr>
              <a:t> code </a:t>
            </a:r>
            <a:r>
              <a:rPr lang="fr-FR" sz="2400" dirty="0">
                <a:sym typeface="Wingdings"/>
              </a:rPr>
              <a:t>MCC-PIC LAPLACE </a:t>
            </a:r>
            <a:r>
              <a:rPr lang="fr-FR" sz="2400" dirty="0" smtClean="0">
                <a:sym typeface="Wingdings"/>
              </a:rPr>
              <a:t>Toulouse (JP Bœuf)</a:t>
            </a:r>
          </a:p>
          <a:p>
            <a:pPr marL="361950" lvl="1" indent="-342900">
              <a:buFont typeface="Arial"/>
              <a:buChar char="•"/>
            </a:pPr>
            <a:r>
              <a:rPr lang="fr-FR" sz="2400" dirty="0" err="1">
                <a:sym typeface="Wingdings"/>
              </a:rPr>
              <a:t>A</a:t>
            </a:r>
            <a:r>
              <a:rPr lang="fr-FR" sz="2400" dirty="0" err="1" smtClean="0">
                <a:sym typeface="Wingdings"/>
              </a:rPr>
              <a:t>tomic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physics</a:t>
            </a:r>
            <a:r>
              <a:rPr lang="fr-FR" sz="2400" dirty="0" smtClean="0">
                <a:sym typeface="Wingdings"/>
              </a:rPr>
              <a:t> : code SOPHIA LULI (F.B. </a:t>
            </a:r>
            <a:r>
              <a:rPr lang="fr-FR" sz="2400" dirty="0" err="1" smtClean="0">
                <a:sym typeface="Wingdings"/>
              </a:rPr>
              <a:t>Rosmej</a:t>
            </a:r>
            <a:r>
              <a:rPr lang="fr-FR" sz="2400" dirty="0" smtClean="0">
                <a:sym typeface="Wingdings"/>
              </a:rPr>
              <a:t>)</a:t>
            </a:r>
          </a:p>
          <a:p>
            <a:pPr marL="361950" lvl="1" indent="-342900">
              <a:buFont typeface="Arial"/>
              <a:buChar char="•"/>
            </a:pPr>
            <a:r>
              <a:rPr lang="fr-FR" sz="2400" dirty="0" smtClean="0"/>
              <a:t>New </a:t>
            </a:r>
            <a:r>
              <a:rPr lang="fr-FR" sz="2400" dirty="0"/>
              <a:t>LIA </a:t>
            </a:r>
            <a:r>
              <a:rPr lang="fr-FR" sz="2400" dirty="0" smtClean="0"/>
              <a:t>DSC - </a:t>
            </a:r>
            <a:r>
              <a:rPr lang="fr-FR" sz="2400" dirty="0"/>
              <a:t>MHD </a:t>
            </a:r>
            <a:r>
              <a:rPr lang="fr-FR" sz="2400" dirty="0" err="1" smtClean="0"/>
              <a:t>instabilities</a:t>
            </a:r>
            <a:r>
              <a:rPr lang="fr-FR" sz="2400" smtClean="0"/>
              <a:t> PANTA </a:t>
            </a:r>
            <a:r>
              <a:rPr lang="fr-FR" sz="2400" dirty="0"/>
              <a:t>(</a:t>
            </a:r>
            <a:r>
              <a:rPr lang="fr-FR" sz="2400" dirty="0" err="1" smtClean="0"/>
              <a:t>Japan</a:t>
            </a:r>
            <a:r>
              <a:rPr lang="fr-FR" sz="2400" dirty="0"/>
              <a:t>)</a:t>
            </a:r>
            <a:endParaRPr lang="fr-FR" sz="24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965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3" name="Rectangle 2"/>
          <p:cNvSpPr/>
          <p:nvPr/>
        </p:nvSpPr>
        <p:spPr>
          <a:xfrm>
            <a:off x="0" y="18304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i="1" dirty="0" smtClean="0">
                <a:solidFill>
                  <a:srgbClr val="3366FF"/>
                </a:solidFill>
                <a:latin typeface="Corbel"/>
                <a:cs typeface="Corbel"/>
              </a:rPr>
              <a:t>Annexes</a:t>
            </a:r>
            <a:endParaRPr lang="fr-FR" sz="3600" i="1" dirty="0">
              <a:solidFill>
                <a:srgbClr val="3366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86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2048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Simon-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Hoh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instability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(Phys. </a:t>
            </a:r>
            <a:r>
              <a:rPr lang="fr-FR" sz="2800" dirty="0" err="1" smtClean="0">
                <a:solidFill>
                  <a:srgbClr val="3366FF"/>
                </a:solidFill>
                <a:latin typeface="Corbel"/>
                <a:cs typeface="Corbel"/>
              </a:rPr>
              <a:t>Fluids</a:t>
            </a:r>
            <a:r>
              <a:rPr lang="fr-FR" sz="2800" dirty="0" smtClean="0">
                <a:solidFill>
                  <a:srgbClr val="3366FF"/>
                </a:solidFill>
                <a:latin typeface="Corbel"/>
                <a:cs typeface="Corbel"/>
              </a:rPr>
              <a:t> 1963)</a:t>
            </a:r>
            <a:endParaRPr lang="fr-FR" sz="2800" dirty="0">
              <a:solidFill>
                <a:srgbClr val="3366FF"/>
              </a:solidFill>
              <a:latin typeface="Corbel"/>
              <a:cs typeface="Corbel"/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103494" y="2444324"/>
            <a:ext cx="8895293" cy="4298470"/>
            <a:chOff x="-3888083" y="2161229"/>
            <a:chExt cx="8895293" cy="4298470"/>
          </a:xfrm>
        </p:grpSpPr>
        <p:sp>
          <p:nvSpPr>
            <p:cNvPr id="9" name="ZoneTexte 8"/>
            <p:cNvSpPr txBox="1"/>
            <p:nvPr/>
          </p:nvSpPr>
          <p:spPr>
            <a:xfrm>
              <a:off x="870690" y="2672066"/>
              <a:ext cx="9636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</a:rPr>
                <a:t>Opération XPM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106563" y="2161229"/>
              <a:ext cx="903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ysClr val="window" lastClr="FFFFFF"/>
                  </a:solidFill>
                  <a:latin typeface="Corbel"/>
                </a:rPr>
                <a:t>ASTRO</a:t>
              </a:r>
            </a:p>
          </p:txBody>
        </p:sp>
        <p:pic>
          <p:nvPicPr>
            <p:cNvPr id="6" name="Image 5" descr="Fig Hoh Phys Fluid 63 3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91" y="2167060"/>
              <a:ext cx="4087519" cy="3736724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-3888083" y="6090367"/>
              <a:ext cx="65974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0000"/>
                  </a:solidFill>
                </a:rPr>
                <a:t>[</a:t>
              </a:r>
              <a:r>
                <a:rPr lang="fr-FR" dirty="0" err="1" smtClean="0">
                  <a:solidFill>
                    <a:srgbClr val="000000"/>
                  </a:solidFill>
                </a:rPr>
                <a:t>Hoh</a:t>
              </a:r>
              <a:r>
                <a:rPr lang="fr-FR" dirty="0" smtClean="0">
                  <a:solidFill>
                    <a:srgbClr val="000000"/>
                  </a:solidFill>
                </a:rPr>
                <a:t>; Simon Phys. </a:t>
              </a:r>
              <a:r>
                <a:rPr lang="fr-FR" dirty="0" err="1" smtClean="0">
                  <a:solidFill>
                    <a:srgbClr val="000000"/>
                  </a:solidFill>
                </a:rPr>
                <a:t>Fluids</a:t>
              </a:r>
              <a:r>
                <a:rPr lang="fr-FR" dirty="0" smtClean="0">
                  <a:solidFill>
                    <a:srgbClr val="000000"/>
                  </a:solidFill>
                </a:rPr>
                <a:t>  1963 ; Jaeger </a:t>
              </a:r>
              <a:r>
                <a:rPr lang="fr-FR" dirty="0" err="1" smtClean="0">
                  <a:solidFill>
                    <a:srgbClr val="000000"/>
                  </a:solidFill>
                </a:rPr>
                <a:t>PhD</a:t>
              </a:r>
              <a:r>
                <a:rPr lang="fr-FR" dirty="0">
                  <a:solidFill>
                    <a:srgbClr val="000000"/>
                  </a:solidFill>
                </a:rPr>
                <a:t> </a:t>
              </a:r>
              <a:r>
                <a:rPr lang="fr-FR" dirty="0" smtClean="0">
                  <a:solidFill>
                    <a:srgbClr val="000000"/>
                  </a:solidFill>
                </a:rPr>
                <a:t>2009 ; Pierre POP 2016]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-1" y="1912507"/>
            <a:ext cx="487582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ExB</a:t>
            </a:r>
            <a:r>
              <a:rPr lang="fr-FR" sz="2800" dirty="0" smtClean="0"/>
              <a:t> drift:</a:t>
            </a:r>
          </a:p>
          <a:p>
            <a:pPr marL="457200" indent="-457200">
              <a:buFontTx/>
              <a:buChar char="-"/>
            </a:pPr>
            <a:r>
              <a:rPr lang="fr-FR" sz="2800" dirty="0" smtClean="0"/>
              <a:t>Électrons : </a:t>
            </a:r>
            <a:r>
              <a:rPr lang="fr-FR" sz="2800" dirty="0" err="1" smtClean="0"/>
              <a:t>v</a:t>
            </a:r>
            <a:r>
              <a:rPr lang="fr-FR" sz="2800" baseline="-25000" dirty="0" err="1" smtClean="0"/>
              <a:t>e</a:t>
            </a:r>
            <a:r>
              <a:rPr lang="fr-FR" sz="2800" baseline="-25000" dirty="0" err="1" smtClean="0">
                <a:latin typeface="Symbol" charset="2"/>
                <a:cs typeface="Symbol" charset="2"/>
              </a:rPr>
              <a:t>q</a:t>
            </a:r>
            <a:r>
              <a:rPr lang="fr-FR" sz="2800" dirty="0" smtClean="0"/>
              <a:t> </a:t>
            </a:r>
            <a:endParaRPr lang="fr-FR" sz="2800" dirty="0"/>
          </a:p>
          <a:p>
            <a:pPr marL="457200" indent="-457200">
              <a:buFontTx/>
              <a:buChar char="-"/>
            </a:pPr>
            <a:r>
              <a:rPr lang="fr-FR" sz="2800" dirty="0" smtClean="0"/>
              <a:t>Friction forces (</a:t>
            </a:r>
            <a:r>
              <a:rPr lang="fr-FR" sz="2800" dirty="0"/>
              <a:t>e</a:t>
            </a:r>
            <a:r>
              <a:rPr lang="fr-FR" sz="2800" dirty="0" smtClean="0"/>
              <a:t>-</a:t>
            </a:r>
            <a:r>
              <a:rPr lang="fr-FR" sz="2800" dirty="0" err="1" smtClean="0"/>
              <a:t>neutrals</a:t>
            </a:r>
            <a:r>
              <a:rPr lang="fr-FR" sz="2800" dirty="0" smtClean="0"/>
              <a:t>)</a:t>
            </a:r>
          </a:p>
          <a:p>
            <a:pPr marL="457200" indent="-457200">
              <a:buFont typeface="Wingdings" charset="0"/>
              <a:buChar char="à"/>
            </a:pPr>
            <a:r>
              <a:rPr lang="fr-FR" sz="2800" dirty="0">
                <a:sym typeface="Wingdings"/>
              </a:rPr>
              <a:t>I</a:t>
            </a:r>
            <a:r>
              <a:rPr lang="fr-FR" sz="2800" dirty="0" smtClean="0">
                <a:sym typeface="Wingdings"/>
              </a:rPr>
              <a:t>ons </a:t>
            </a:r>
            <a:r>
              <a:rPr lang="fr-FR" sz="2800" dirty="0" err="1" smtClean="0">
                <a:sym typeface="Wingdings"/>
              </a:rPr>
              <a:t>slowed</a:t>
            </a:r>
            <a:r>
              <a:rPr lang="fr-FR" sz="2800" dirty="0" smtClean="0">
                <a:sym typeface="Wingdings"/>
              </a:rPr>
              <a:t> down:</a:t>
            </a:r>
          </a:p>
          <a:p>
            <a:r>
              <a:rPr lang="fr-FR" sz="2800" dirty="0" smtClean="0"/>
              <a:t>		</a:t>
            </a:r>
            <a:r>
              <a:rPr lang="fr-FR" sz="2800" dirty="0" err="1" smtClean="0"/>
              <a:t>v</a:t>
            </a:r>
            <a:r>
              <a:rPr lang="fr-FR" sz="2800" baseline="-25000" dirty="0" err="1" smtClean="0"/>
              <a:t>i</a:t>
            </a:r>
            <a:r>
              <a:rPr lang="fr-FR" sz="2800" baseline="-25000" dirty="0" err="1" smtClean="0">
                <a:latin typeface="Symbol" charset="2"/>
                <a:cs typeface="Symbol" charset="2"/>
              </a:rPr>
              <a:t>q</a:t>
            </a:r>
            <a:r>
              <a:rPr lang="fr-FR" sz="2800" dirty="0" smtClean="0"/>
              <a:t>  &lt; </a:t>
            </a:r>
            <a:r>
              <a:rPr lang="fr-FR" sz="2800" dirty="0" err="1" smtClean="0"/>
              <a:t>v</a:t>
            </a:r>
            <a:r>
              <a:rPr lang="fr-FR" sz="2800" baseline="-25000" dirty="0" err="1" smtClean="0"/>
              <a:t>e</a:t>
            </a:r>
            <a:r>
              <a:rPr lang="fr-FR" sz="2800" baseline="-25000" dirty="0" err="1" smtClean="0">
                <a:latin typeface="Symbol" charset="2"/>
                <a:cs typeface="Symbol" charset="2"/>
              </a:rPr>
              <a:t>q</a:t>
            </a:r>
            <a:r>
              <a:rPr lang="fr-FR" sz="2800" dirty="0" smtClean="0"/>
              <a:t> </a:t>
            </a:r>
          </a:p>
          <a:p>
            <a:pPr marL="457200" indent="-457200">
              <a:buFont typeface="Wingdings" charset="0"/>
              <a:buChar char="à"/>
            </a:pPr>
            <a:r>
              <a:rPr lang="fr-FR" sz="2800" dirty="0">
                <a:sym typeface="Wingdings"/>
              </a:rPr>
              <a:t>C</a:t>
            </a:r>
            <a:r>
              <a:rPr lang="fr-FR" sz="2800" dirty="0" smtClean="0">
                <a:sym typeface="Wingdings"/>
              </a:rPr>
              <a:t>harge </a:t>
            </a:r>
            <a:r>
              <a:rPr lang="fr-FR" sz="2800" dirty="0" err="1" smtClean="0">
                <a:sym typeface="Wingdings"/>
              </a:rPr>
              <a:t>separation</a:t>
            </a:r>
            <a:r>
              <a:rPr lang="fr-FR" sz="2800" dirty="0" smtClean="0">
                <a:sym typeface="Wingdings"/>
              </a:rPr>
              <a:t>: E</a:t>
            </a:r>
            <a:r>
              <a:rPr lang="fr-FR" sz="2800" baseline="-25000" dirty="0" smtClean="0">
                <a:latin typeface="Symbol" charset="2"/>
                <a:cs typeface="Symbol" charset="2"/>
                <a:sym typeface="Wingdings"/>
              </a:rPr>
              <a:t>1</a:t>
            </a:r>
            <a:r>
              <a:rPr lang="fr-FR" sz="2800" dirty="0" smtClean="0">
                <a:sym typeface="Wingdings"/>
              </a:rPr>
              <a:t> </a:t>
            </a:r>
          </a:p>
          <a:p>
            <a:pPr marL="457200" indent="-457200">
              <a:buFont typeface="Wingdings" charset="0"/>
              <a:buChar char="à"/>
            </a:pPr>
            <a:r>
              <a:rPr lang="fr-FR" sz="2800" dirty="0" err="1">
                <a:sym typeface="Wingdings"/>
              </a:rPr>
              <a:t>I</a:t>
            </a:r>
            <a:r>
              <a:rPr lang="fr-FR" sz="2800" dirty="0" err="1" smtClean="0">
                <a:sym typeface="Wingdings"/>
              </a:rPr>
              <a:t>nstability</a:t>
            </a:r>
            <a:endParaRPr lang="fr-FR" sz="2800" dirty="0" smtClean="0">
              <a:sym typeface="Wingdings"/>
            </a:endParaRPr>
          </a:p>
          <a:p>
            <a:endParaRPr lang="fr-FR" sz="2800" dirty="0">
              <a:sym typeface="Wingdings"/>
            </a:endParaRPr>
          </a:p>
          <a:p>
            <a:r>
              <a:rPr lang="fr-FR" sz="2800" dirty="0" smtClean="0">
                <a:solidFill>
                  <a:srgbClr val="FF0000"/>
                </a:solidFill>
                <a:sym typeface="Wingdings"/>
              </a:rPr>
              <a:t>- Not </a:t>
            </a:r>
            <a:r>
              <a:rPr lang="fr-FR" sz="2800" dirty="0" err="1" smtClean="0">
                <a:solidFill>
                  <a:srgbClr val="FF0000"/>
                </a:solidFill>
                <a:sym typeface="Wingdings"/>
              </a:rPr>
              <a:t>coherent</a:t>
            </a:r>
            <a:r>
              <a:rPr lang="fr-FR" sz="2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sym typeface="Wingdings"/>
              </a:rPr>
              <a:t>with</a:t>
            </a:r>
            <a:r>
              <a:rPr lang="fr-FR" sz="2800" dirty="0" smtClean="0">
                <a:solidFill>
                  <a:srgbClr val="FF0000"/>
                </a:solidFill>
                <a:sym typeface="Wingdings"/>
              </a:rPr>
              <a:t> LIF</a:t>
            </a:r>
          </a:p>
          <a:p>
            <a:r>
              <a:rPr lang="fr-FR" sz="2800" dirty="0" smtClean="0">
                <a:solidFill>
                  <a:srgbClr val="FF0000"/>
                </a:solidFill>
                <a:sym typeface="Wingdings"/>
              </a:rPr>
              <a:t>- </a:t>
            </a:r>
            <a:r>
              <a:rPr lang="fr-FR" sz="2800" dirty="0" err="1" smtClean="0">
                <a:solidFill>
                  <a:srgbClr val="FF0000"/>
                </a:solidFill>
                <a:sym typeface="Wingdings"/>
              </a:rPr>
              <a:t>Universality</a:t>
            </a:r>
            <a:r>
              <a:rPr lang="fr-FR" sz="2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sym typeface="Wingdings"/>
              </a:rPr>
              <a:t>problem</a:t>
            </a:r>
            <a:endParaRPr lang="fr-FR" sz="2800" dirty="0" smtClean="0">
              <a:sym typeface="Wingdings"/>
            </a:endParaRPr>
          </a:p>
          <a:p>
            <a:pPr marL="457200" indent="-457200">
              <a:buFont typeface="Wingdings" charset="0"/>
              <a:buChar char="à"/>
            </a:pPr>
            <a:endParaRPr lang="fr-FR" sz="2800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7050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gramme regroupant les diff ́erentes caract ́eristiques des principales d ́erives et instabilit ́es ayant lieu dans les colonnes droites de plas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547391"/>
            <a:ext cx="8054975" cy="4846933"/>
          </a:xfrm>
          <a:prstGeom prst="rect">
            <a:avLst/>
          </a:prstGeom>
        </p:spPr>
      </p:pic>
      <p:sp>
        <p:nvSpPr>
          <p:cNvPr id="3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661296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1147608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smtClean="0"/>
              <a:t>Radial ions </a:t>
            </a:r>
            <a:r>
              <a:rPr lang="fr-FR" sz="2800" i="1" dirty="0" err="1" smtClean="0"/>
              <a:t>velocity</a:t>
            </a:r>
            <a:r>
              <a:rPr lang="fr-FR" sz="2800" i="1" dirty="0" smtClean="0"/>
              <a:t> by LIF</a:t>
            </a:r>
            <a:endParaRPr lang="fr-FR" sz="2800" b="1" dirty="0"/>
          </a:p>
        </p:txBody>
      </p:sp>
      <p:pic>
        <p:nvPicPr>
          <p:cNvPr id="3" name="Image 2" descr="v_ir fct de r LI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00" y="1871677"/>
            <a:ext cx="5833038" cy="4525788"/>
          </a:xfrm>
          <a:prstGeom prst="rect">
            <a:avLst/>
          </a:prstGeom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703724"/>
              </p:ext>
            </p:extLst>
          </p:nvPr>
        </p:nvGraphicFramePr>
        <p:xfrm>
          <a:off x="742715" y="2973424"/>
          <a:ext cx="1288591" cy="81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1" name="…quation" r:id="rId5" imgW="622300" imgH="393700" progId="Equation.3">
                  <p:embed/>
                </p:oleObj>
              </mc:Choice>
              <mc:Fallback>
                <p:oleObj name="…quation" r:id="rId5" imgW="622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2715" y="2973424"/>
                        <a:ext cx="1288591" cy="815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56584" y="3078644"/>
            <a:ext cx="48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ym typeface="Wingdings"/>
              </a:rPr>
              <a:t></a:t>
            </a: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223571" y="6349453"/>
            <a:ext cx="189999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</a:rPr>
              <a:t>[C. </a:t>
            </a:r>
            <a:r>
              <a:rPr lang="fr-FR" sz="1400" dirty="0" err="1" smtClean="0">
                <a:solidFill>
                  <a:srgbClr val="000000"/>
                </a:solidFill>
              </a:rPr>
              <a:t>Rebont</a:t>
            </a:r>
            <a:r>
              <a:rPr lang="fr-FR" sz="1400" dirty="0" smtClean="0">
                <a:solidFill>
                  <a:srgbClr val="000000"/>
                </a:solidFill>
              </a:rPr>
              <a:t>, thèse 2010]</a:t>
            </a:r>
            <a:endParaRPr lang="fr-FR" sz="1400" dirty="0">
              <a:solidFill>
                <a:srgbClr val="000000"/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1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61675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1033526"/>
            <a:ext cx="9144000" cy="7156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Mistral diagnostics : Cameras</a:t>
            </a:r>
            <a:endParaRPr lang="fr-FR" sz="32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4817" y="2098685"/>
            <a:ext cx="56990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400" b="1" i="1" dirty="0">
                <a:sym typeface="Wingdings"/>
              </a:rPr>
              <a:t>U</a:t>
            </a:r>
            <a:r>
              <a:rPr lang="fr-FR" sz="2400" b="1" i="1" dirty="0" smtClean="0">
                <a:sym typeface="Wingdings"/>
              </a:rPr>
              <a:t>ltra-</a:t>
            </a:r>
            <a:r>
              <a:rPr lang="fr-FR" sz="2400" b="1" i="1" dirty="0" err="1" smtClean="0">
                <a:sym typeface="Wingdings"/>
              </a:rPr>
              <a:t>fast</a:t>
            </a:r>
            <a:r>
              <a:rPr lang="fr-FR" sz="2400" b="1" i="1" dirty="0" smtClean="0">
                <a:sym typeface="Wingdings"/>
              </a:rPr>
              <a:t> camera</a:t>
            </a:r>
            <a:endParaRPr lang="fr-FR" sz="2400" b="1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max. </a:t>
            </a:r>
            <a:r>
              <a:rPr lang="fr-FR" sz="2400" dirty="0" err="1" smtClean="0">
                <a:sym typeface="Wingdings"/>
              </a:rPr>
              <a:t>acq</a:t>
            </a:r>
            <a:r>
              <a:rPr lang="fr-FR" sz="2400" dirty="0" smtClean="0">
                <a:sym typeface="Wingdings"/>
              </a:rPr>
              <a:t>. </a:t>
            </a:r>
            <a:r>
              <a:rPr lang="fr-FR" sz="2400" dirty="0" err="1" smtClean="0">
                <a:sym typeface="Wingdings"/>
              </a:rPr>
              <a:t>frequency</a:t>
            </a:r>
            <a:r>
              <a:rPr lang="fr-FR" sz="2400" dirty="0" smtClean="0">
                <a:sym typeface="Wingdings"/>
              </a:rPr>
              <a:t> : 200 kHz </a:t>
            </a:r>
            <a:endParaRPr lang="fr-FR" sz="2400" dirty="0" smtClean="0">
              <a:solidFill>
                <a:srgbClr val="FF0000"/>
              </a:solidFill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Spatial </a:t>
            </a:r>
            <a:r>
              <a:rPr lang="fr-FR" sz="2400" dirty="0" err="1" smtClean="0">
                <a:sym typeface="Wingdings"/>
              </a:rPr>
              <a:t>resolution</a:t>
            </a:r>
            <a:r>
              <a:rPr lang="fr-FR" sz="2400" dirty="0" smtClean="0">
                <a:sym typeface="Wingdings"/>
              </a:rPr>
              <a:t> : 8x8</a:t>
            </a:r>
            <a:r>
              <a:rPr lang="fr-FR" sz="2400" dirty="0">
                <a:sym typeface="Wingdings"/>
              </a:rPr>
              <a:t> </a:t>
            </a:r>
            <a:r>
              <a:rPr lang="fr-FR" sz="2400" dirty="0" smtClean="0">
                <a:sym typeface="Wingdings"/>
              </a:rPr>
              <a:t>pixels</a:t>
            </a:r>
          </a:p>
          <a:p>
            <a:endParaRPr lang="fr-FR" sz="2400" dirty="0" smtClean="0">
              <a:sym typeface="Wingdings"/>
            </a:endParaRPr>
          </a:p>
          <a:p>
            <a:endParaRPr lang="fr-FR" sz="24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400" b="1" i="1" dirty="0" err="1" smtClean="0"/>
              <a:t>Stanford</a:t>
            </a:r>
            <a:r>
              <a:rPr lang="fr-FR" sz="2400" b="1" i="1" dirty="0" smtClean="0"/>
              <a:t> </a:t>
            </a:r>
            <a:r>
              <a:rPr lang="fr-FR" sz="2400" b="1" i="1" dirty="0"/>
              <a:t>Computer </a:t>
            </a:r>
            <a:r>
              <a:rPr lang="fr-FR" sz="2400" b="1" i="1" dirty="0" err="1"/>
              <a:t>Optics</a:t>
            </a:r>
            <a:r>
              <a:rPr lang="fr-FR" sz="2400" b="1" i="1" dirty="0"/>
              <a:t> </a:t>
            </a:r>
            <a:r>
              <a:rPr lang="fr-FR" sz="2400" b="1" i="1" dirty="0" err="1" smtClean="0"/>
              <a:t>intensified</a:t>
            </a:r>
            <a:r>
              <a:rPr lang="fr-FR" sz="2400" b="1" i="1" dirty="0" smtClean="0"/>
              <a:t> camera</a:t>
            </a:r>
            <a:endParaRPr lang="fr-FR" sz="2400" b="1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max</a:t>
            </a:r>
            <a:r>
              <a:rPr lang="fr-FR" sz="2400" dirty="0">
                <a:sym typeface="Wingdings"/>
              </a:rPr>
              <a:t>. </a:t>
            </a:r>
            <a:r>
              <a:rPr lang="fr-FR" sz="2400" dirty="0" err="1" smtClean="0">
                <a:sym typeface="Wingdings"/>
              </a:rPr>
              <a:t>acq</a:t>
            </a:r>
            <a:r>
              <a:rPr lang="fr-FR" sz="2400" dirty="0" smtClean="0">
                <a:sym typeface="Wingdings"/>
              </a:rPr>
              <a:t>. </a:t>
            </a:r>
            <a:r>
              <a:rPr lang="fr-FR" sz="2400" dirty="0" err="1" smtClean="0">
                <a:sym typeface="Wingdings"/>
              </a:rPr>
              <a:t>frequency</a:t>
            </a:r>
            <a:r>
              <a:rPr lang="fr-FR" sz="2400" dirty="0" smtClean="0">
                <a:sym typeface="Wingdings"/>
              </a:rPr>
              <a:t>: </a:t>
            </a:r>
            <a:r>
              <a:rPr lang="fr-FR" sz="2400" dirty="0">
                <a:sym typeface="Wingdings"/>
              </a:rPr>
              <a:t>25 </a:t>
            </a:r>
            <a:r>
              <a:rPr lang="fr-FR" sz="2400" dirty="0" smtClean="0">
                <a:sym typeface="Wingdings"/>
              </a:rPr>
              <a:t>Hz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spatial </a:t>
            </a:r>
            <a:r>
              <a:rPr lang="fr-FR" sz="2400" dirty="0" err="1" smtClean="0">
                <a:sym typeface="Wingdings"/>
              </a:rPr>
              <a:t>resolution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>
                <a:sym typeface="Wingdings"/>
              </a:rPr>
              <a:t>: </a:t>
            </a:r>
            <a:r>
              <a:rPr lang="fr-FR" sz="2400" dirty="0" smtClean="0"/>
              <a:t>736x572 </a:t>
            </a:r>
            <a:r>
              <a:rPr lang="fr-FR" sz="2400" dirty="0"/>
              <a:t>pixels </a:t>
            </a:r>
            <a:endParaRPr lang="fr-FR" sz="2400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min. </a:t>
            </a:r>
            <a:r>
              <a:rPr lang="fr-FR" sz="2400" dirty="0" err="1" smtClean="0">
                <a:sym typeface="Wingdings"/>
              </a:rPr>
              <a:t>exposure</a:t>
            </a:r>
            <a:r>
              <a:rPr lang="fr-FR" sz="2400" dirty="0" smtClean="0">
                <a:sym typeface="Wingdings"/>
              </a:rPr>
              <a:t> time : 1 ns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5713829" y="2330534"/>
            <a:ext cx="3297372" cy="3308111"/>
            <a:chOff x="5438358" y="2731161"/>
            <a:chExt cx="3297372" cy="3308111"/>
          </a:xfrm>
        </p:grpSpPr>
        <p:pic>
          <p:nvPicPr>
            <p:cNvPr id="2" name="Image 1" descr="caméra ultra rapide -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358" y="2731161"/>
              <a:ext cx="3297372" cy="266178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004603" y="5392941"/>
              <a:ext cx="2280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U</a:t>
              </a:r>
              <a:r>
                <a:rPr lang="fr-FR" dirty="0" smtClean="0"/>
                <a:t>ltra-</a:t>
              </a:r>
              <a:r>
                <a:rPr lang="fr-FR" dirty="0" err="1" smtClean="0"/>
                <a:t>fast</a:t>
              </a:r>
              <a:r>
                <a:rPr lang="fr-FR" dirty="0" smtClean="0"/>
                <a:t> camera </a:t>
              </a:r>
            </a:p>
            <a:p>
              <a:pPr algn="ctr"/>
              <a:r>
                <a:rPr lang="fr-FR" dirty="0" err="1" smtClean="0"/>
                <a:t>developped</a:t>
              </a:r>
              <a:r>
                <a:rPr lang="fr-FR" dirty="0" smtClean="0"/>
                <a:t> in the lab.</a:t>
              </a:r>
              <a:endParaRPr lang="fr-FR" dirty="0"/>
            </a:p>
          </p:txBody>
        </p:sp>
      </p:grpSp>
      <p:sp>
        <p:nvSpPr>
          <p:cNvPr id="7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53688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22256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Relation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plasma radiation and </a:t>
            </a:r>
            <a:r>
              <a:rPr lang="fr-FR" sz="2800" dirty="0" err="1" smtClean="0"/>
              <a:t>parameters</a:t>
            </a:r>
            <a:r>
              <a:rPr lang="fr-FR" sz="2800" dirty="0" smtClean="0"/>
              <a:t> ?</a:t>
            </a:r>
            <a:endParaRPr lang="fr-FR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152427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400" dirty="0" err="1" smtClean="0">
                <a:sym typeface="Wingdings"/>
              </a:rPr>
              <a:t>Weak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density</a:t>
            </a:r>
            <a:r>
              <a:rPr lang="fr-FR" sz="2400" dirty="0" smtClean="0">
                <a:sym typeface="Wingdings"/>
              </a:rPr>
              <a:t> : coronal model</a:t>
            </a:r>
          </a:p>
          <a:p>
            <a:endParaRPr lang="fr-FR" sz="24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2 </a:t>
            </a:r>
            <a:r>
              <a:rPr lang="fr-FR" sz="2400" dirty="0" err="1" smtClean="0">
                <a:solidFill>
                  <a:srgbClr val="3366FF"/>
                </a:solidFill>
                <a:sym typeface="Wingdings"/>
              </a:rPr>
              <a:t>electrons</a:t>
            </a:r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 populations </a:t>
            </a:r>
            <a:r>
              <a:rPr lang="fr-FR" sz="2400" dirty="0">
                <a:solidFill>
                  <a:srgbClr val="3366FF"/>
                </a:solidFill>
                <a:sym typeface="Wingdings"/>
              </a:rPr>
              <a:t>:  </a:t>
            </a:r>
            <a:r>
              <a:rPr lang="fr-FR" sz="2400" dirty="0" err="1">
                <a:sym typeface="Wingdings"/>
              </a:rPr>
              <a:t>f</a:t>
            </a:r>
            <a:r>
              <a:rPr lang="fr-FR" sz="2400" baseline="-25000" dirty="0" err="1">
                <a:sym typeface="Wingdings"/>
              </a:rPr>
              <a:t>e</a:t>
            </a:r>
            <a:r>
              <a:rPr lang="fr-FR" sz="2400" dirty="0">
                <a:sym typeface="Wingdings"/>
              </a:rPr>
              <a:t> = (1 – </a:t>
            </a:r>
            <a:r>
              <a:rPr lang="fr-FR" sz="2400" dirty="0">
                <a:solidFill>
                  <a:srgbClr val="FF0000"/>
                </a:solidFill>
                <a:sym typeface="Wingdings"/>
              </a:rPr>
              <a:t>p</a:t>
            </a:r>
            <a:r>
              <a:rPr lang="fr-FR" sz="2400" baseline="-25000" dirty="0">
                <a:solidFill>
                  <a:srgbClr val="FF0000"/>
                </a:solidFill>
                <a:sym typeface="Wingdings"/>
              </a:rPr>
              <a:t>hot</a:t>
            </a:r>
            <a:r>
              <a:rPr lang="fr-FR" sz="2400" dirty="0">
                <a:sym typeface="Wingdings"/>
              </a:rPr>
              <a:t>) </a:t>
            </a:r>
            <a:r>
              <a:rPr lang="fr-FR" sz="2400" dirty="0" err="1">
                <a:sym typeface="Wingdings"/>
              </a:rPr>
              <a:t>f</a:t>
            </a:r>
            <a:r>
              <a:rPr lang="fr-FR" sz="2400" baseline="-25000" dirty="0" err="1">
                <a:sym typeface="Wingdings"/>
              </a:rPr>
              <a:t>cold</a:t>
            </a:r>
            <a:r>
              <a:rPr lang="fr-FR" sz="2400" dirty="0">
                <a:sym typeface="Wingdings"/>
              </a:rPr>
              <a:t>(</a:t>
            </a:r>
            <a:r>
              <a:rPr lang="fr-FR" sz="2400" dirty="0" err="1">
                <a:solidFill>
                  <a:srgbClr val="FF0000"/>
                </a:solidFill>
                <a:sym typeface="Wingdings"/>
              </a:rPr>
              <a:t>T</a:t>
            </a:r>
            <a:r>
              <a:rPr lang="fr-FR" sz="2400" baseline="-25000" dirty="0" err="1">
                <a:solidFill>
                  <a:srgbClr val="FF0000"/>
                </a:solidFill>
                <a:sym typeface="Wingdings"/>
              </a:rPr>
              <a:t>cold</a:t>
            </a:r>
            <a:r>
              <a:rPr lang="fr-FR" sz="2400" dirty="0">
                <a:sym typeface="Wingdings"/>
              </a:rPr>
              <a:t>) + </a:t>
            </a:r>
            <a:r>
              <a:rPr lang="fr-FR" sz="2400" dirty="0" err="1">
                <a:solidFill>
                  <a:srgbClr val="FF0000"/>
                </a:solidFill>
                <a:sym typeface="Wingdings"/>
              </a:rPr>
              <a:t>p</a:t>
            </a:r>
            <a:r>
              <a:rPr lang="fr-FR" sz="2400" baseline="-25000" dirty="0" err="1">
                <a:solidFill>
                  <a:srgbClr val="FF0000"/>
                </a:solidFill>
                <a:sym typeface="Wingdings"/>
              </a:rPr>
              <a:t>hot</a:t>
            </a:r>
            <a:r>
              <a:rPr lang="fr-FR" sz="2400" dirty="0" err="1">
                <a:sym typeface="Wingdings"/>
              </a:rPr>
              <a:t>×f</a:t>
            </a:r>
            <a:r>
              <a:rPr lang="fr-FR" sz="2400" baseline="-25000" dirty="0" err="1">
                <a:sym typeface="Wingdings"/>
              </a:rPr>
              <a:t>hot</a:t>
            </a:r>
            <a:r>
              <a:rPr lang="fr-FR" sz="2400" dirty="0">
                <a:sym typeface="Wingdings"/>
              </a:rPr>
              <a:t>(</a:t>
            </a:r>
            <a:r>
              <a:rPr lang="fr-FR" sz="2400" dirty="0">
                <a:solidFill>
                  <a:srgbClr val="FF0000"/>
                </a:solidFill>
                <a:sym typeface="Wingdings"/>
              </a:rPr>
              <a:t>T</a:t>
            </a:r>
            <a:r>
              <a:rPr lang="fr-FR" sz="2400" baseline="-25000" dirty="0">
                <a:solidFill>
                  <a:srgbClr val="FF0000"/>
                </a:solidFill>
                <a:sym typeface="Wingdings"/>
              </a:rPr>
              <a:t>hot</a:t>
            </a:r>
            <a:r>
              <a:rPr lang="fr-FR" sz="2400" dirty="0">
                <a:sym typeface="Wingdings"/>
              </a:rPr>
              <a:t>, </a:t>
            </a:r>
            <a:r>
              <a:rPr lang="fr-FR" sz="2400" dirty="0" err="1">
                <a:solidFill>
                  <a:srgbClr val="FF0000"/>
                </a:solidFill>
                <a:sym typeface="Wingdings"/>
              </a:rPr>
              <a:t>E</a:t>
            </a:r>
            <a:r>
              <a:rPr lang="fr-FR" sz="2400" baseline="-25000" dirty="0" err="1">
                <a:solidFill>
                  <a:srgbClr val="FF0000"/>
                </a:solidFill>
                <a:sym typeface="Wingdings"/>
              </a:rPr>
              <a:t>hot</a:t>
            </a:r>
            <a:r>
              <a:rPr lang="fr-FR" sz="2400" dirty="0" smtClean="0">
                <a:sym typeface="Wingdings"/>
              </a:rPr>
              <a:t>)</a:t>
            </a:r>
          </a:p>
          <a:p>
            <a:endParaRPr lang="fr-FR" sz="2400" dirty="0">
              <a:sym typeface="Wingdings"/>
            </a:endParaRPr>
          </a:p>
          <a:p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 </a:t>
            </a:r>
            <a:r>
              <a:rPr lang="fr-FR" sz="2400" dirty="0" err="1" smtClean="0">
                <a:solidFill>
                  <a:srgbClr val="3366FF"/>
                </a:solidFill>
                <a:sym typeface="Wingdings"/>
              </a:rPr>
              <a:t>Eq</a:t>
            </a:r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. population for an </a:t>
            </a:r>
            <a:r>
              <a:rPr lang="fr-FR" sz="2400" dirty="0" err="1" smtClean="0">
                <a:solidFill>
                  <a:srgbClr val="3366FF"/>
                </a:solidFill>
                <a:sym typeface="Wingdings"/>
              </a:rPr>
              <a:t>excited</a:t>
            </a:r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 state :</a:t>
            </a:r>
            <a:endParaRPr lang="fr-FR" sz="2400" dirty="0">
              <a:solidFill>
                <a:srgbClr val="3366FF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02" y="3523008"/>
            <a:ext cx="6497743" cy="13872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0" y="4898514"/>
            <a:ext cx="528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 </a:t>
            </a:r>
            <a:r>
              <a:rPr lang="fr-FR" sz="2400" dirty="0" err="1" smtClean="0">
                <a:solidFill>
                  <a:srgbClr val="3366FF"/>
                </a:solidFill>
                <a:sym typeface="Wingdings"/>
              </a:rPr>
              <a:t>Eq</a:t>
            </a:r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. population for a </a:t>
            </a:r>
            <a:r>
              <a:rPr lang="fr-FR" sz="2400" dirty="0" err="1" smtClean="0">
                <a:solidFill>
                  <a:srgbClr val="3366FF"/>
                </a:solidFill>
                <a:sym typeface="Wingdings"/>
              </a:rPr>
              <a:t>metastable</a:t>
            </a:r>
            <a:r>
              <a:rPr lang="fr-FR" sz="2400" dirty="0" smtClean="0">
                <a:solidFill>
                  <a:srgbClr val="3366FF"/>
                </a:solidFill>
                <a:sym typeface="Wingdings"/>
              </a:rPr>
              <a:t> state:</a:t>
            </a:r>
            <a:endParaRPr lang="fr-FR" sz="2400" dirty="0">
              <a:solidFill>
                <a:srgbClr val="3366FF"/>
              </a:solidFill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420560"/>
              </p:ext>
            </p:extLst>
          </p:nvPr>
        </p:nvGraphicFramePr>
        <p:xfrm>
          <a:off x="813202" y="5451838"/>
          <a:ext cx="5167812" cy="1396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…quation" r:id="rId5" imgW="2679700" imgH="723900" progId="Equation.3">
                  <p:embed/>
                </p:oleObj>
              </mc:Choice>
              <mc:Fallback>
                <p:oleObj name="…quation" r:id="rId5" imgW="26797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202" y="5451838"/>
                        <a:ext cx="5167812" cy="1396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13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6795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r 1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grpSp>
        <p:nvGrpSpPr>
          <p:cNvPr id="25" name="Grouper 24"/>
          <p:cNvGrpSpPr/>
          <p:nvPr/>
        </p:nvGrpSpPr>
        <p:grpSpPr>
          <a:xfrm>
            <a:off x="3048854" y="1327193"/>
            <a:ext cx="6601177" cy="4122220"/>
            <a:chOff x="3048854" y="1327193"/>
            <a:chExt cx="6601177" cy="4122220"/>
          </a:xfrm>
        </p:grpSpPr>
        <p:pic>
          <p:nvPicPr>
            <p:cNvPr id="16" name="Image 15" descr="B_750_p_hot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854" y="1327193"/>
              <a:ext cx="6601177" cy="4122220"/>
            </a:xfrm>
            <a:prstGeom prst="rect">
              <a:avLst/>
            </a:prstGeom>
          </p:spPr>
        </p:pic>
        <p:cxnSp>
          <p:nvCxnSpPr>
            <p:cNvPr id="20" name="Connecteur droit 19"/>
            <p:cNvCxnSpPr/>
            <p:nvPr/>
          </p:nvCxnSpPr>
          <p:spPr>
            <a:xfrm>
              <a:off x="3912551" y="2650199"/>
              <a:ext cx="51011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1"/>
          <p:cNvSpPr txBox="1">
            <a:spLocks/>
          </p:cNvSpPr>
          <p:nvPr/>
        </p:nvSpPr>
        <p:spPr>
          <a:xfrm>
            <a:off x="0" y="790992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Corbel"/>
                <a:cs typeface="Corbel"/>
              </a:rPr>
              <a:t>C</a:t>
            </a:r>
            <a:r>
              <a:rPr lang="fr-FR" sz="3200" dirty="0" smtClean="0">
                <a:latin typeface="Corbel"/>
                <a:cs typeface="Corbel"/>
              </a:rPr>
              <a:t>oronal model for </a:t>
            </a:r>
            <a:r>
              <a:rPr lang="fr-FR" sz="3200" dirty="0">
                <a:latin typeface="Corbel"/>
                <a:cs typeface="Corbel"/>
              </a:rPr>
              <a:t>A</a:t>
            </a:r>
            <a:r>
              <a:rPr lang="fr-FR" sz="3200" dirty="0" smtClean="0">
                <a:latin typeface="Corbel"/>
                <a:cs typeface="Corbel"/>
              </a:rPr>
              <a:t>rgon</a:t>
            </a:r>
            <a:endParaRPr lang="fr-FR" sz="3200" dirty="0">
              <a:latin typeface="Corbel"/>
              <a:cs typeface="Corbel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78879" y="3439788"/>
            <a:ext cx="2993766" cy="1815882"/>
            <a:chOff x="78879" y="3439788"/>
            <a:chExt cx="2993766" cy="1815882"/>
          </a:xfrm>
        </p:grpSpPr>
        <p:sp>
          <p:nvSpPr>
            <p:cNvPr id="6" name="ZoneTexte 5"/>
            <p:cNvSpPr txBox="1"/>
            <p:nvPr/>
          </p:nvSpPr>
          <p:spPr>
            <a:xfrm>
              <a:off x="78879" y="3439788"/>
              <a:ext cx="2993766" cy="181588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4F81BD"/>
                  </a:solidFill>
                </a:rPr>
                <a:t>Coronal model : B</a:t>
              </a:r>
              <a:r>
                <a:rPr lang="fr-FR" baseline="-25000" dirty="0" smtClean="0">
                  <a:solidFill>
                    <a:srgbClr val="4F81BD"/>
                  </a:solidFill>
                </a:rPr>
                <a:t>750</a:t>
              </a:r>
            </a:p>
            <a:p>
              <a:r>
                <a:rPr lang="fr-FR" dirty="0" err="1" smtClean="0"/>
                <a:t>E</a:t>
              </a:r>
              <a:r>
                <a:rPr lang="fr-FR" baseline="-25000" dirty="0" err="1" smtClean="0"/>
                <a:t>hot</a:t>
              </a:r>
              <a:r>
                <a:rPr lang="fr-FR" dirty="0" smtClean="0"/>
                <a:t> = 40 eV ; T</a:t>
              </a:r>
              <a:r>
                <a:rPr lang="fr-FR" baseline="-25000" dirty="0" smtClean="0"/>
                <a:t>hot </a:t>
              </a:r>
              <a:r>
                <a:rPr lang="fr-FR" dirty="0" smtClean="0"/>
                <a:t>= 10 eV  (</a:t>
              </a:r>
              <a:r>
                <a:rPr lang="fr-FR" sz="2400" b="1" dirty="0" smtClean="0">
                  <a:solidFill>
                    <a:schemeClr val="accent4"/>
                  </a:solidFill>
                </a:rPr>
                <a:t>   </a:t>
              </a:r>
              <a:r>
                <a:rPr lang="fr-FR" dirty="0" smtClean="0"/>
                <a:t>)</a:t>
              </a:r>
              <a:endParaRPr lang="fr-FR" dirty="0"/>
            </a:p>
            <a:p>
              <a:r>
                <a:rPr lang="fr-FR" dirty="0" err="1"/>
                <a:t>E</a:t>
              </a:r>
              <a:r>
                <a:rPr lang="fr-FR" baseline="-25000" dirty="0" err="1"/>
                <a:t>hot</a:t>
              </a:r>
              <a:r>
                <a:rPr lang="fr-FR" dirty="0"/>
                <a:t> = 40 eV ; T</a:t>
              </a:r>
              <a:r>
                <a:rPr lang="fr-FR" baseline="-25000" dirty="0"/>
                <a:t>hot </a:t>
              </a:r>
              <a:r>
                <a:rPr lang="fr-FR" dirty="0"/>
                <a:t>= </a:t>
              </a:r>
              <a:r>
                <a:rPr lang="fr-FR" dirty="0" smtClean="0"/>
                <a:t>20 </a:t>
              </a:r>
              <a:r>
                <a:rPr lang="fr-FR" dirty="0"/>
                <a:t>eV (</a:t>
              </a:r>
              <a:r>
                <a:rPr lang="fr-FR" sz="2800" dirty="0" smtClean="0">
                  <a:solidFill>
                    <a:srgbClr val="2FE3DE"/>
                  </a:solidFill>
                </a:rPr>
                <a:t>--</a:t>
              </a:r>
              <a:r>
                <a:rPr lang="fr-FR" dirty="0" smtClean="0"/>
                <a:t>)</a:t>
              </a:r>
              <a:endParaRPr lang="fr-FR" dirty="0"/>
            </a:p>
            <a:p>
              <a:r>
                <a:rPr lang="fr-FR" dirty="0" err="1"/>
                <a:t>E</a:t>
              </a:r>
              <a:r>
                <a:rPr lang="fr-FR" baseline="-25000" dirty="0" err="1"/>
                <a:t>hot</a:t>
              </a:r>
              <a:r>
                <a:rPr lang="fr-FR" dirty="0"/>
                <a:t> = </a:t>
              </a:r>
              <a:r>
                <a:rPr lang="fr-FR" dirty="0" smtClean="0"/>
                <a:t>10 </a:t>
              </a:r>
              <a:r>
                <a:rPr lang="fr-FR" dirty="0"/>
                <a:t>eV ; T</a:t>
              </a:r>
              <a:r>
                <a:rPr lang="fr-FR" baseline="-25000" dirty="0"/>
                <a:t>hot </a:t>
              </a:r>
              <a:r>
                <a:rPr lang="fr-FR" dirty="0"/>
                <a:t>= </a:t>
              </a:r>
              <a:r>
                <a:rPr lang="fr-FR" dirty="0" smtClean="0"/>
                <a:t>20 </a:t>
              </a:r>
              <a:r>
                <a:rPr lang="fr-FR" dirty="0"/>
                <a:t>eV (</a:t>
              </a:r>
              <a:r>
                <a:rPr lang="fr-FR" sz="2400" strike="sngStrike" dirty="0">
                  <a:solidFill>
                    <a:srgbClr val="008000"/>
                  </a:solidFill>
                </a:rPr>
                <a:t>o</a:t>
              </a:r>
              <a:r>
                <a:rPr lang="fr-FR" dirty="0" smtClean="0"/>
                <a:t>)</a:t>
              </a:r>
              <a:endParaRPr lang="fr-FR" dirty="0"/>
            </a:p>
            <a:p>
              <a:r>
                <a:rPr lang="fr-FR" dirty="0"/>
                <a:t>	    </a:t>
              </a:r>
              <a:endParaRPr lang="fr-FR" dirty="0" smtClean="0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2615873" y="4006921"/>
              <a:ext cx="218429" cy="0"/>
            </a:xfrm>
            <a:prstGeom prst="line">
              <a:avLst/>
            </a:prstGeom>
            <a:ln>
              <a:solidFill>
                <a:srgbClr val="BB0C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0" y="557882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ym typeface="Wingdings"/>
              </a:rPr>
              <a:t> </a:t>
            </a:r>
            <a:r>
              <a:rPr lang="fr-FR" sz="2400" b="1" dirty="0" smtClean="0">
                <a:solidFill>
                  <a:srgbClr val="FF0000"/>
                </a:solidFill>
                <a:sym typeface="Wingdings"/>
              </a:rPr>
              <a:t>Présence of </a:t>
            </a:r>
            <a:r>
              <a:rPr lang="fr-FR" sz="2400" b="1" dirty="0" err="1" smtClean="0">
                <a:solidFill>
                  <a:srgbClr val="FF0000"/>
                </a:solidFill>
                <a:sym typeface="Wingdings"/>
              </a:rPr>
              <a:t>primary</a:t>
            </a:r>
            <a:r>
              <a:rPr lang="fr-FR" sz="2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sym typeface="Wingdings"/>
              </a:rPr>
              <a:t>electrons</a:t>
            </a:r>
            <a:r>
              <a:rPr lang="fr-FR" sz="2400" b="1" dirty="0" smtClean="0">
                <a:solidFill>
                  <a:srgbClr val="FF0000"/>
                </a:solidFill>
                <a:sym typeface="Wingdings"/>
              </a:rPr>
              <a:t> in the </a:t>
            </a:r>
            <a:r>
              <a:rPr lang="fr-FR" sz="2400" b="1" dirty="0" err="1" smtClean="0">
                <a:solidFill>
                  <a:srgbClr val="FF0000"/>
                </a:solidFill>
                <a:sym typeface="Wingdings"/>
              </a:rPr>
              <a:t>shadow</a:t>
            </a:r>
            <a:r>
              <a:rPr lang="fr-FR" sz="2400" b="1" dirty="0" smtClean="0">
                <a:solidFill>
                  <a:srgbClr val="FF0000"/>
                </a:solidFill>
                <a:sym typeface="Wingdings"/>
              </a:rPr>
              <a:t> of </a:t>
            </a:r>
            <a:r>
              <a:rPr lang="fr-FR" sz="2400" b="1" dirty="0" err="1" smtClean="0">
                <a:solidFill>
                  <a:srgbClr val="FF0000"/>
                </a:solidFill>
                <a:sym typeface="Wingdings"/>
              </a:rPr>
              <a:t>diafragm</a:t>
            </a:r>
            <a:endParaRPr lang="fr-FR" sz="2400" dirty="0" smtClean="0">
              <a:sym typeface="Wingdings"/>
            </a:endParaRPr>
          </a:p>
          <a:p>
            <a:r>
              <a:rPr lang="fr-FR" sz="2400" dirty="0" smtClean="0">
                <a:sym typeface="Wingdings"/>
              </a:rPr>
              <a:t> Consistent </a:t>
            </a:r>
            <a:r>
              <a:rPr lang="fr-FR" sz="2400" dirty="0" err="1" smtClean="0">
                <a:sym typeface="Wingdings"/>
              </a:rPr>
              <a:t>with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energy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analyzer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maesurements</a:t>
            </a:r>
            <a:r>
              <a:rPr lang="fr-FR" sz="2400" dirty="0" smtClean="0">
                <a:sym typeface="Wingdings"/>
              </a:rPr>
              <a:t> [Jaeger POP 2009]</a:t>
            </a:r>
            <a:endParaRPr lang="fr-FR" sz="2400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65465" y="1548818"/>
            <a:ext cx="3220955" cy="1569660"/>
            <a:chOff x="65465" y="1548818"/>
            <a:chExt cx="3220955" cy="1569660"/>
          </a:xfrm>
        </p:grpSpPr>
        <p:sp>
          <p:nvSpPr>
            <p:cNvPr id="19" name="ZoneTexte 18"/>
            <p:cNvSpPr txBox="1"/>
            <p:nvPr/>
          </p:nvSpPr>
          <p:spPr>
            <a:xfrm>
              <a:off x="65465" y="1548818"/>
              <a:ext cx="3220955" cy="156966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</a:rPr>
                <a:t>Experimental</a:t>
              </a:r>
              <a:r>
                <a:rPr lang="fr-FR" dirty="0" smtClean="0">
                  <a:solidFill>
                    <a:schemeClr val="accent1"/>
                  </a:solidFill>
                </a:rPr>
                <a:t> :</a:t>
              </a:r>
            </a:p>
            <a:p>
              <a:r>
                <a:rPr lang="fr-FR" dirty="0" smtClean="0"/>
                <a:t>n</a:t>
              </a:r>
              <a:r>
                <a:rPr lang="fr-FR" baseline="-25000" dirty="0" smtClean="0"/>
                <a:t>e</a:t>
              </a:r>
              <a:r>
                <a:rPr lang="fr-FR" dirty="0"/>
                <a:t>(r = 7,5 cm) = 7,2 x 10</a:t>
              </a:r>
              <a:r>
                <a:rPr lang="fr-FR" baseline="30000" dirty="0"/>
                <a:t>8 </a:t>
              </a:r>
              <a:r>
                <a:rPr lang="fr-FR" dirty="0"/>
                <a:t>cm</a:t>
              </a:r>
              <a:r>
                <a:rPr lang="fr-FR" baseline="30000" dirty="0"/>
                <a:t>-3</a:t>
              </a:r>
            </a:p>
            <a:p>
              <a:r>
                <a:rPr lang="fr-FR" dirty="0"/>
                <a:t>T</a:t>
              </a:r>
              <a:r>
                <a:rPr lang="fr-FR" baseline="-25000" dirty="0"/>
                <a:t>e</a:t>
              </a:r>
              <a:r>
                <a:rPr lang="fr-FR" dirty="0"/>
                <a:t>(r = 7,5 cm) = 2,1 </a:t>
              </a:r>
              <a:r>
                <a:rPr lang="fr-FR" dirty="0" smtClean="0"/>
                <a:t>eV </a:t>
              </a:r>
            </a:p>
            <a:p>
              <a:r>
                <a:rPr lang="fr-FR" dirty="0" smtClean="0">
                  <a:solidFill>
                    <a:srgbClr val="FF0000"/>
                  </a:solidFill>
                </a:rPr>
                <a:t>        = 3,3 </a:t>
              </a:r>
              <a:r>
                <a:rPr lang="fr-FR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✕ </a:t>
              </a:r>
              <a:r>
                <a:rPr lang="fr-FR" dirty="0" smtClean="0">
                  <a:solidFill>
                    <a:srgbClr val="FF0000"/>
                  </a:solidFill>
                </a:rPr>
                <a:t>10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-3</a:t>
              </a:r>
              <a:r>
                <a:rPr lang="fr-FR" dirty="0" smtClean="0">
                  <a:solidFill>
                    <a:srgbClr val="FF0000"/>
                  </a:solidFill>
                </a:rPr>
                <a:t> W.m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-2</a:t>
              </a:r>
              <a:r>
                <a:rPr lang="fr-FR" dirty="0" smtClean="0">
                  <a:solidFill>
                    <a:srgbClr val="FF0000"/>
                  </a:solidFill>
                </a:rPr>
                <a:t>.sr</a:t>
              </a:r>
              <a:r>
                <a:rPr lang="fr-FR" baseline="30000" dirty="0" smtClean="0">
                  <a:solidFill>
                    <a:srgbClr val="FF0000"/>
                  </a:solidFill>
                </a:rPr>
                <a:t>-1</a:t>
              </a:r>
              <a:r>
                <a:rPr lang="fr-FR" dirty="0">
                  <a:solidFill>
                    <a:srgbClr val="FF0000"/>
                  </a:solidFill>
                </a:rPr>
                <a:t> </a:t>
              </a:r>
              <a:r>
                <a:rPr lang="fr-FR" dirty="0" smtClean="0">
                  <a:solidFill>
                    <a:srgbClr val="FF0000"/>
                  </a:solidFill>
                </a:rPr>
                <a:t>  (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-</a:t>
              </a:r>
              <a:r>
                <a:rPr lang="fr-FR" dirty="0" smtClean="0">
                  <a:solidFill>
                    <a:srgbClr val="FF0000"/>
                  </a:solidFill>
                </a:rPr>
                <a:t>)</a:t>
              </a:r>
              <a:endParaRPr lang="fr-FR" dirty="0">
                <a:solidFill>
                  <a:srgbClr val="FF0000"/>
                </a:solidFill>
              </a:endParaRPr>
            </a:p>
            <a:p>
              <a:endParaRPr lang="fr-FR" dirty="0"/>
            </a:p>
          </p:txBody>
        </p:sp>
        <p:graphicFrame>
          <p:nvGraphicFramePr>
            <p:cNvPr id="21" name="Obje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3260845"/>
                </p:ext>
              </p:extLst>
            </p:nvPr>
          </p:nvGraphicFramePr>
          <p:xfrm>
            <a:off x="137634" y="2466673"/>
            <a:ext cx="554038" cy="38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8" name="…quation" r:id="rId8" imgW="342900" imgH="241300" progId="Equation.3">
                    <p:embed/>
                  </p:oleObj>
                </mc:Choice>
                <mc:Fallback>
                  <p:oleObj name="…quation" r:id="rId8" imgW="3429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37634" y="2466673"/>
                          <a:ext cx="554038" cy="388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2" name="Connecteur droit 21"/>
          <p:cNvCxnSpPr/>
          <p:nvPr/>
        </p:nvCxnSpPr>
        <p:spPr>
          <a:xfrm>
            <a:off x="3048854" y="2648048"/>
            <a:ext cx="892225" cy="0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32004" y="6424196"/>
            <a:ext cx="200768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[</a:t>
            </a:r>
            <a:r>
              <a:rPr lang="fr-FR" sz="1600" dirty="0" smtClean="0"/>
              <a:t>Escarguel EPJD 2012]</a:t>
            </a:r>
            <a:endParaRPr lang="fr-FR" sz="1600" dirty="0"/>
          </a:p>
        </p:txBody>
      </p:sp>
      <p:sp>
        <p:nvSpPr>
          <p:cNvPr id="30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1803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0" y="309413"/>
            <a:ext cx="1328978" cy="680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4" y="461374"/>
            <a:ext cx="529016" cy="529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94" y="436128"/>
            <a:ext cx="1499385" cy="514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0690" y="267206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06563" y="216122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965201"/>
            <a:ext cx="9144000" cy="12460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P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lasma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instabilities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in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ExB</a:t>
            </a: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fields</a:t>
            </a: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2790" y="2354400"/>
            <a:ext cx="3725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Plasmas in </a:t>
            </a:r>
            <a:r>
              <a:rPr lang="fr-FR" b="1" i="1" dirty="0" err="1" smtClean="0"/>
              <a:t>ExB</a:t>
            </a:r>
            <a:r>
              <a:rPr lang="fr-FR" b="1" i="1" dirty="0" smtClean="0"/>
              <a:t> </a:t>
            </a:r>
            <a:r>
              <a:rPr lang="fr-FR" b="1" i="1" dirty="0" err="1" smtClean="0"/>
              <a:t>fields</a:t>
            </a:r>
            <a:r>
              <a:rPr lang="fr-FR" b="1" i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Plasma </a:t>
            </a:r>
            <a:r>
              <a:rPr lang="fr-FR" dirty="0" err="1" smtClean="0"/>
              <a:t>thrusters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Magnetron</a:t>
            </a:r>
            <a:r>
              <a:rPr lang="fr-FR" dirty="0" smtClean="0"/>
              <a:t> </a:t>
            </a:r>
            <a:r>
              <a:rPr lang="fr-FR" dirty="0" err="1" smtClean="0"/>
              <a:t>discharges</a:t>
            </a:r>
            <a:r>
              <a:rPr lang="fr-FR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Penning</a:t>
            </a:r>
            <a:r>
              <a:rPr lang="fr-FR" dirty="0" smtClean="0"/>
              <a:t> gauges…</a:t>
            </a:r>
          </a:p>
          <a:p>
            <a:endParaRPr lang="fr-FR" dirty="0" smtClean="0"/>
          </a:p>
          <a:p>
            <a:pPr marL="285750" indent="-285750">
              <a:buFont typeface="Wingdings" charset="0"/>
              <a:buChar char="à"/>
            </a:pPr>
            <a:r>
              <a:rPr lang="fr-FR" dirty="0" err="1" smtClean="0">
                <a:sym typeface="Wingdings"/>
              </a:rPr>
              <a:t>Charged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particles</a:t>
            </a:r>
            <a:r>
              <a:rPr lang="fr-FR" dirty="0" smtClean="0">
                <a:sym typeface="Wingdings"/>
              </a:rPr>
              <a:t> drift</a:t>
            </a:r>
            <a:r>
              <a:rPr lang="fr-FR" dirty="0"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in </a:t>
            </a:r>
            <a:r>
              <a:rPr lang="fr-FR" b="1" i="1" dirty="0" smtClean="0">
                <a:sym typeface="Wingdings"/>
              </a:rPr>
              <a:t>E x B </a:t>
            </a:r>
            <a:r>
              <a:rPr lang="fr-FR" i="1" dirty="0" smtClean="0">
                <a:sym typeface="Wingdings"/>
              </a:rPr>
              <a:t>direction</a:t>
            </a:r>
            <a:r>
              <a:rPr lang="fr-FR" dirty="0" smtClean="0">
                <a:sym typeface="Wingdings"/>
              </a:rPr>
              <a:t>.</a:t>
            </a:r>
          </a:p>
          <a:p>
            <a:r>
              <a:rPr lang="fr-FR" dirty="0" err="1" smtClean="0">
                <a:sym typeface="Wingdings"/>
              </a:rPr>
              <a:t>Interesting</a:t>
            </a:r>
            <a:r>
              <a:rPr lang="fr-FR" dirty="0" smtClean="0">
                <a:sym typeface="Wingdings"/>
              </a:rPr>
              <a:t>  </a:t>
            </a:r>
            <a:r>
              <a:rPr lang="fr-FR" dirty="0" err="1" smtClean="0">
                <a:sym typeface="Wingdings"/>
              </a:rPr>
              <a:t>when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azimuthal</a:t>
            </a:r>
            <a:r>
              <a:rPr lang="fr-FR" dirty="0" smtClean="0">
                <a:sym typeface="Wingdings"/>
              </a:rPr>
              <a:t> drift</a:t>
            </a:r>
          </a:p>
          <a:p>
            <a:endParaRPr lang="fr-FR" dirty="0" smtClean="0">
              <a:sym typeface="Wingdings"/>
            </a:endParaRPr>
          </a:p>
          <a:p>
            <a:r>
              <a:rPr lang="fr-FR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But configuration 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undermining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development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 of « 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anomalous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 » transport of 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electrons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across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 B (Tokamak fusion 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problem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,  favorable in plasma </a:t>
            </a:r>
            <a:r>
              <a:rPr lang="fr-FR" b="1" dirty="0" err="1">
                <a:solidFill>
                  <a:srgbClr val="FF0000"/>
                </a:solidFill>
                <a:sym typeface="Wingdings"/>
              </a:rPr>
              <a:t>t</a:t>
            </a:r>
            <a:r>
              <a:rPr lang="fr-FR" b="1" dirty="0" err="1" smtClean="0">
                <a:solidFill>
                  <a:srgbClr val="FF0000"/>
                </a:solidFill>
                <a:sym typeface="Wingdings"/>
              </a:rPr>
              <a:t>hrusters</a:t>
            </a:r>
            <a:r>
              <a:rPr lang="fr-FR" b="1" dirty="0" smtClean="0">
                <a:solidFill>
                  <a:srgbClr val="FF0000"/>
                </a:solidFill>
                <a:sym typeface="Wingdings"/>
              </a:rPr>
              <a:t>).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4286249"/>
            <a:ext cx="2349500" cy="176900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tokamak.par-20090727-015_zoom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56" y="2365374"/>
            <a:ext cx="2499119" cy="16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922256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err="1" smtClean="0"/>
              <a:t>Measurement</a:t>
            </a:r>
            <a:r>
              <a:rPr lang="fr-FR" sz="2800" dirty="0" smtClean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 err="1" smtClean="0"/>
              <a:t>energy</a:t>
            </a:r>
            <a:r>
              <a:rPr lang="fr-FR" sz="2800" dirty="0" smtClean="0"/>
              <a:t> </a:t>
            </a:r>
            <a:r>
              <a:rPr lang="fr-FR" sz="2800" dirty="0" err="1" smtClean="0"/>
              <a:t>analyzer</a:t>
            </a:r>
            <a:endParaRPr lang="fr-FR" sz="28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pic>
        <p:nvPicPr>
          <p:cNvPr id="3" name="Image 2" descr="Fig 5 article Jaeger POP 20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32" y="1784773"/>
            <a:ext cx="5184662" cy="4812668"/>
          </a:xfrm>
          <a:prstGeom prst="rect">
            <a:avLst/>
          </a:prstGeom>
        </p:spPr>
      </p:pic>
      <p:sp>
        <p:nvSpPr>
          <p:cNvPr id="11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42800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81042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Large aperture </a:t>
            </a:r>
            <a:r>
              <a:rPr lang="en-US" b="1" dirty="0" smtClean="0"/>
              <a:t>imaging</a:t>
            </a:r>
            <a:r>
              <a:rPr lang="fr-FR" b="1" dirty="0" smtClean="0"/>
              <a:t> </a:t>
            </a:r>
            <a:r>
              <a:rPr lang="en-US" b="1" dirty="0" smtClean="0"/>
              <a:t>spectrometer</a:t>
            </a:r>
            <a:endParaRPr lang="en-US" b="1" dirty="0"/>
          </a:p>
        </p:txBody>
      </p:sp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0" y="1186069"/>
            <a:ext cx="5193394" cy="4609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3515882" y="539738"/>
            <a:ext cx="521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Arial" pitchFamily="34" charset="0"/>
              </a:rPr>
              <a:t>Comparison of the L*</a:t>
            </a:r>
            <a:r>
              <a:rPr lang="en-US" b="1" dirty="0" err="1" smtClean="0">
                <a:cs typeface="Arial" pitchFamily="34" charset="0"/>
              </a:rPr>
              <a:t>Rp</a:t>
            </a:r>
            <a:r>
              <a:rPr lang="en-US" b="1" dirty="0" smtClean="0">
                <a:cs typeface="Arial" pitchFamily="34" charset="0"/>
              </a:rPr>
              <a:t> product between Czerny Turner and Bowen Chamber spectrometer</a:t>
            </a:r>
            <a:endParaRPr lang="en-US" b="1" dirty="0">
              <a:cs typeface="Arial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44379" y="706199"/>
            <a:ext cx="3972115" cy="6151801"/>
            <a:chOff x="3020411" y="1433941"/>
            <a:chExt cx="5296152" cy="6151801"/>
          </a:xfrm>
        </p:grpSpPr>
        <p:pic>
          <p:nvPicPr>
            <p:cNvPr id="12" name="Imag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6" t="10287" r="56845" b="20048"/>
            <a:stretch/>
          </p:blipFill>
          <p:spPr bwMode="auto">
            <a:xfrm>
              <a:off x="3020411" y="1433941"/>
              <a:ext cx="2517962" cy="43817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01772" y="5769860"/>
              <a:ext cx="441479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incoming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</a:t>
              </a:r>
            </a:p>
            <a:p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 : grating</a:t>
              </a:r>
            </a:p>
            <a:p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DB : </a:t>
              </a:r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diffracted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</a:t>
              </a:r>
            </a:p>
            <a:p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GB" sz="1600" b="1" baseline="-250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primary </a:t>
              </a:r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convex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mirror</a:t>
              </a:r>
            </a:p>
            <a:p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GB" sz="1600" b="1" baseline="-250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secondary concave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mirror</a:t>
              </a:r>
            </a:p>
            <a:p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 : </a:t>
              </a:r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mirrors curvature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centre</a:t>
              </a:r>
            </a:p>
            <a:p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 : </a:t>
              </a:r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chamber image focal </a:t>
              </a:r>
              <a:r>
                <a:rPr lang="en-GB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field</a:t>
              </a:r>
              <a:endParaRPr lang="en-US" sz="1600" b="1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102003" y="5827556"/>
            <a:ext cx="388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BCS = Bowen Chamber Spectrometer</a:t>
            </a:r>
          </a:p>
          <a:p>
            <a:r>
              <a:rPr lang="en-US" b="1" dirty="0" smtClean="0"/>
              <a:t>CTS = Czerny Turner Spectrometer</a:t>
            </a:r>
            <a:endParaRPr lang="en-US" b="1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929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06948" y="855579"/>
            <a:ext cx="8958871" cy="8778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smtClean="0">
                <a:solidFill>
                  <a:srgbClr val="FF0000"/>
                </a:solidFill>
              </a:rPr>
              <a:t>Rotation </a:t>
            </a:r>
            <a:r>
              <a:rPr lang="fr-FR" sz="2800" i="1" dirty="0" err="1" smtClean="0">
                <a:solidFill>
                  <a:srgbClr val="FF0000"/>
                </a:solidFill>
              </a:rPr>
              <a:t>frequency</a:t>
            </a:r>
            <a:r>
              <a:rPr lang="fr-FR" sz="2800" i="1" dirty="0" smtClean="0">
                <a:solidFill>
                  <a:srgbClr val="FF0000"/>
                </a:solidFill>
              </a:rPr>
              <a:t> of m=1 mode vs. </a:t>
            </a:r>
            <a:r>
              <a:rPr lang="fr-FR" sz="2800" i="1" dirty="0" err="1" smtClean="0">
                <a:solidFill>
                  <a:srgbClr val="FF0000"/>
                </a:solidFill>
              </a:rPr>
              <a:t>experiment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</a:rPr>
              <a:t>parameters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-11340" y="2368912"/>
            <a:ext cx="913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ym typeface="Wingdings"/>
              </a:rPr>
              <a:t>ions and </a:t>
            </a:r>
            <a:r>
              <a:rPr lang="fr-FR" sz="2400" dirty="0" err="1" smtClean="0">
                <a:sym typeface="Wingdings"/>
              </a:rPr>
              <a:t>electrons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momentum</a:t>
            </a:r>
            <a:r>
              <a:rPr lang="fr-FR" sz="2400" dirty="0" smtClean="0">
                <a:sym typeface="Wingdings"/>
              </a:rPr>
              <a:t> conservation (F. Chen 1984) :</a:t>
            </a:r>
            <a:endParaRPr lang="fr-FR" sz="24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1439926" y="3908110"/>
            <a:ext cx="5516562" cy="1605679"/>
            <a:chOff x="592138" y="2671763"/>
            <a:chExt cx="5516562" cy="1605679"/>
          </a:xfrm>
        </p:grpSpPr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2016830"/>
                </p:ext>
              </p:extLst>
            </p:nvPr>
          </p:nvGraphicFramePr>
          <p:xfrm>
            <a:off x="592138" y="2671763"/>
            <a:ext cx="5516562" cy="798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1" name="…quation" r:id="rId4" imgW="3073400" imgH="444500" progId="Equation.3">
                    <p:embed/>
                  </p:oleObj>
                </mc:Choice>
                <mc:Fallback>
                  <p:oleObj name="…quation" r:id="rId4" imgW="30734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2138" y="2671763"/>
                          <a:ext cx="5516562" cy="798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Connecteur droit avec flèche 13"/>
            <p:cNvCxnSpPr/>
            <p:nvPr/>
          </p:nvCxnSpPr>
          <p:spPr>
            <a:xfrm>
              <a:off x="3727566" y="3339343"/>
              <a:ext cx="0" cy="552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256924" y="380967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Fields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1551706" y="3339343"/>
              <a:ext cx="0" cy="552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696343" y="3908110"/>
              <a:ext cx="1724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Convective </a:t>
              </a:r>
              <a:r>
                <a:rPr lang="fr-FR" dirty="0" err="1" smtClean="0">
                  <a:solidFill>
                    <a:srgbClr val="FF0000"/>
                  </a:solidFill>
                </a:rPr>
                <a:t>term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5479174" y="3397219"/>
              <a:ext cx="0" cy="552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996773" y="3888519"/>
              <a:ext cx="983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Frictions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604586" y="5788912"/>
            <a:ext cx="292118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[</a:t>
            </a:r>
            <a:r>
              <a:rPr lang="fr-FR" dirty="0" err="1" smtClean="0">
                <a:solidFill>
                  <a:srgbClr val="FF0000"/>
                </a:solidFill>
              </a:rPr>
              <a:t>Annaratone</a:t>
            </a:r>
            <a:r>
              <a:rPr lang="fr-FR" dirty="0" smtClean="0">
                <a:solidFill>
                  <a:srgbClr val="FF0000"/>
                </a:solidFill>
              </a:rPr>
              <a:t> et al. POP 2011]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6822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7" y="0"/>
            <a:ext cx="6710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9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1" y="1273840"/>
            <a:ext cx="2326154" cy="25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37800"/>
          </a:xfrm>
        </p:spPr>
        <p:txBody>
          <a:bodyPr>
            <a:normAutofit/>
          </a:bodyPr>
          <a:lstStyle/>
          <a:p>
            <a:r>
              <a:rPr lang="fr-FR" sz="3100" dirty="0" err="1">
                <a:solidFill>
                  <a:srgbClr val="000000"/>
                </a:solidFill>
              </a:rPr>
              <a:t>Negative</a:t>
            </a:r>
            <a:r>
              <a:rPr lang="fr-FR" sz="3100" dirty="0">
                <a:solidFill>
                  <a:srgbClr val="000000"/>
                </a:solidFill>
              </a:rPr>
              <a:t> Ion Source for </a:t>
            </a:r>
            <a:r>
              <a:rPr lang="fr-FR" sz="3100" dirty="0" err="1">
                <a:solidFill>
                  <a:srgbClr val="000000"/>
                </a:solidFill>
              </a:rPr>
              <a:t>Neutral</a:t>
            </a:r>
            <a:r>
              <a:rPr lang="fr-FR" sz="3100" dirty="0">
                <a:solidFill>
                  <a:srgbClr val="000000"/>
                </a:solidFill>
              </a:rPr>
              <a:t> </a:t>
            </a:r>
            <a:r>
              <a:rPr lang="fr-FR" sz="3100" dirty="0" err="1">
                <a:solidFill>
                  <a:srgbClr val="000000"/>
                </a:solidFill>
              </a:rPr>
              <a:t>Beam</a:t>
            </a:r>
            <a:r>
              <a:rPr lang="fr-FR" sz="3100" dirty="0">
                <a:solidFill>
                  <a:srgbClr val="000000"/>
                </a:solidFill>
              </a:rPr>
              <a:t> Injection</a:t>
            </a:r>
            <a:br>
              <a:rPr lang="fr-FR" sz="3100" dirty="0">
                <a:solidFill>
                  <a:srgbClr val="000000"/>
                </a:solidFill>
              </a:rPr>
            </a:br>
            <a:r>
              <a:rPr lang="fr-FR" sz="1600" b="0" dirty="0" smtClean="0">
                <a:solidFill>
                  <a:srgbClr val="000000"/>
                </a:solidFill>
              </a:rPr>
              <a:t>Plasma </a:t>
            </a:r>
            <a:r>
              <a:rPr lang="fr-FR" sz="1600" b="0" dirty="0">
                <a:solidFill>
                  <a:srgbClr val="000000"/>
                </a:solidFill>
              </a:rPr>
              <a:t>rotation in an e-</a:t>
            </a:r>
            <a:r>
              <a:rPr lang="fr-FR" sz="1600" b="0" dirty="0" err="1">
                <a:solidFill>
                  <a:srgbClr val="000000"/>
                </a:solidFill>
              </a:rPr>
              <a:t>beam</a:t>
            </a:r>
            <a:r>
              <a:rPr lang="fr-FR" sz="1600" b="0" dirty="0">
                <a:solidFill>
                  <a:srgbClr val="000000"/>
                </a:solidFill>
              </a:rPr>
              <a:t> </a:t>
            </a:r>
            <a:r>
              <a:rPr lang="fr-FR" sz="1600" b="0" dirty="0" err="1">
                <a:solidFill>
                  <a:srgbClr val="000000"/>
                </a:solidFill>
              </a:rPr>
              <a:t>sustained</a:t>
            </a:r>
            <a:r>
              <a:rPr lang="fr-FR" sz="1600" b="0" dirty="0">
                <a:solidFill>
                  <a:srgbClr val="000000"/>
                </a:solidFill>
              </a:rPr>
              <a:t> </a:t>
            </a:r>
            <a:r>
              <a:rPr lang="fr-FR" sz="1600" b="0" dirty="0" err="1">
                <a:solidFill>
                  <a:srgbClr val="000000"/>
                </a:solidFill>
              </a:rPr>
              <a:t>magnetized</a:t>
            </a:r>
            <a:r>
              <a:rPr lang="fr-FR" sz="1600" b="0" dirty="0">
                <a:solidFill>
                  <a:srgbClr val="000000"/>
                </a:solidFill>
              </a:rPr>
              <a:t> plasma </a:t>
            </a:r>
            <a:r>
              <a:rPr lang="fr-FR" sz="1600" b="0" dirty="0" err="1">
                <a:solidFill>
                  <a:srgbClr val="000000"/>
                </a:solidFill>
              </a:rPr>
              <a:t>column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66" y="1262402"/>
            <a:ext cx="2326154" cy="2520000"/>
          </a:xfrm>
          <a:prstGeom prst="rect">
            <a:avLst/>
          </a:prstGeom>
        </p:spPr>
      </p:pic>
      <p:pic>
        <p:nvPicPr>
          <p:cNvPr id="7" name="Imag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1" y="3974556"/>
            <a:ext cx="2326154" cy="2520000"/>
          </a:xfrm>
          <a:prstGeom prst="rect">
            <a:avLst/>
          </a:prstGeom>
        </p:spPr>
      </p:pic>
      <p:pic>
        <p:nvPicPr>
          <p:cNvPr id="8" name="Imag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66" y="3974556"/>
            <a:ext cx="2326154" cy="252000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34282" y="1815993"/>
            <a:ext cx="304577" cy="2879323"/>
            <a:chOff x="373702" y="1815992"/>
            <a:chExt cx="329958" cy="2879323"/>
          </a:xfrm>
        </p:grpSpPr>
        <p:pic>
          <p:nvPicPr>
            <p:cNvPr id="9" name="Picture 2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78" t="29681" r="5810" b="20447"/>
            <a:stretch/>
          </p:blipFill>
          <p:spPr bwMode="auto">
            <a:xfrm>
              <a:off x="414942" y="2165983"/>
              <a:ext cx="216000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373702" y="4325983"/>
              <a:ext cx="326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0099"/>
                  </a:solidFill>
                </a:rPr>
                <a:t>0</a:t>
              </a:r>
              <a:endParaRPr lang="fr-FR" dirty="0">
                <a:solidFill>
                  <a:srgbClr val="000099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76862" y="1815992"/>
              <a:ext cx="326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0099"/>
                  </a:solidFill>
                </a:rPr>
                <a:t>1</a:t>
              </a:r>
              <a:endParaRPr lang="fr-FR" dirty="0">
                <a:solidFill>
                  <a:srgbClr val="000099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2272962" y="1273840"/>
            <a:ext cx="155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(10</a:t>
            </a:r>
            <a:r>
              <a:rPr lang="fr-FR" sz="2000" i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fr-FR" sz="2000" i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80852" y="3974556"/>
            <a:ext cx="2006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(log, 10</a:t>
            </a:r>
            <a:r>
              <a:rPr lang="fr-FR" sz="2000" i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fr-FR" sz="2000" i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144702" y="1262402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f</a:t>
            </a:r>
            <a:r>
              <a:rPr lang="fr-FR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(2.5 V)</a:t>
            </a:r>
            <a:endParaRPr lang="fr-F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144702" y="3974556"/>
            <a:ext cx="1339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28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(5 eV)</a:t>
            </a:r>
            <a:endParaRPr lang="fr-F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7654972" y="1346146"/>
            <a:ext cx="1291695" cy="492370"/>
            <a:chOff x="7855553" y="2242641"/>
            <a:chExt cx="1399336" cy="49237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855553" y="2242641"/>
              <a:ext cx="1389776" cy="49237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0099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618" y="2308232"/>
              <a:ext cx="854812" cy="361188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8866699" y="2318872"/>
              <a:ext cx="388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99"/>
                  </a:solidFill>
                  <a:latin typeface="Symbol" pitchFamily="18" charset="2"/>
                </a:rPr>
                <a:t>m</a:t>
              </a:r>
              <a:r>
                <a:rPr lang="fr-FR" sz="1400" dirty="0" smtClean="0">
                  <a:solidFill>
                    <a:srgbClr val="000099"/>
                  </a:solidFill>
                </a:rPr>
                <a:t>s</a:t>
              </a:r>
              <a:endParaRPr lang="fr-FR" sz="1400" dirty="0">
                <a:solidFill>
                  <a:srgbClr val="000099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855553" y="2323487"/>
              <a:ext cx="408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0099"/>
                  </a:solidFill>
                </a:rPr>
                <a:t>t =</a:t>
              </a:r>
              <a:endParaRPr lang="fr-FR" sz="1400" dirty="0">
                <a:solidFill>
                  <a:srgbClr val="000099"/>
                </a:solidFill>
              </a:endParaRPr>
            </a:p>
          </p:txBody>
        </p:sp>
      </p:grpSp>
      <p:sp>
        <p:nvSpPr>
          <p:cNvPr id="20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97020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978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4475672" y="1163083"/>
            <a:ext cx="4561986" cy="4423130"/>
            <a:chOff x="4475672" y="1163083"/>
            <a:chExt cx="4561986" cy="4423130"/>
          </a:xfrm>
        </p:grpSpPr>
        <p:pic>
          <p:nvPicPr>
            <p:cNvPr id="16" name="Image 15" descr="Btot_Ehot_phot_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72" y="1496144"/>
              <a:ext cx="4561986" cy="4090069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820043" y="1864479"/>
              <a:ext cx="2732338" cy="58477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O : brillance </a:t>
              </a:r>
              <a:r>
                <a:rPr lang="fr-FR" sz="1600" dirty="0" err="1" smtClean="0"/>
                <a:t>exp</a:t>
              </a:r>
              <a:r>
                <a:rPr lang="fr-FR" sz="1600" dirty="0" smtClean="0"/>
                <a:t>. </a:t>
              </a:r>
              <a:r>
                <a:rPr lang="fr-FR" sz="1600" dirty="0" err="1" smtClean="0"/>
                <a:t>ArI</a:t>
              </a:r>
              <a:r>
                <a:rPr lang="fr-FR" sz="1600" dirty="0" smtClean="0"/>
                <a:t>(750,4nm)</a:t>
              </a:r>
            </a:p>
            <a:p>
              <a:r>
                <a:rPr lang="fr-FR" sz="1600" b="1" dirty="0" smtClean="0"/>
                <a:t>-</a:t>
              </a:r>
              <a:r>
                <a:rPr lang="fr-FR" sz="1600" dirty="0" smtClean="0"/>
                <a:t> : caméra (normalisé)</a:t>
              </a:r>
              <a:endParaRPr lang="fr-FR" sz="1600" dirty="0"/>
            </a:p>
          </p:txBody>
        </p:sp>
        <p:sp>
          <p:nvSpPr>
            <p:cNvPr id="19" name="ZoneTexte 18"/>
            <p:cNvSpPr txBox="1"/>
            <p:nvPr/>
          </p:nvSpPr>
          <p:spPr>
            <a:xfrm rot="16200000">
              <a:off x="3836245" y="1820628"/>
              <a:ext cx="16844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I (</a:t>
              </a:r>
              <a:r>
                <a:rPr lang="fr-FR" dirty="0" err="1" smtClean="0"/>
                <a:t>nomr</a:t>
              </a:r>
              <a:r>
                <a:rPr lang="fr-FR" dirty="0" smtClean="0"/>
                <a:t>.)</a:t>
              </a:r>
              <a:endParaRPr lang="fr-FR" dirty="0"/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0" y="1631527"/>
            <a:ext cx="4451012" cy="3774790"/>
            <a:chOff x="-185703" y="1631527"/>
            <a:chExt cx="4636715" cy="3774790"/>
          </a:xfrm>
        </p:grpSpPr>
        <p:grpSp>
          <p:nvGrpSpPr>
            <p:cNvPr id="2" name="Grouper 1"/>
            <p:cNvGrpSpPr/>
            <p:nvPr/>
          </p:nvGrpSpPr>
          <p:grpSpPr>
            <a:xfrm>
              <a:off x="-185703" y="1631527"/>
              <a:ext cx="4636715" cy="3774790"/>
              <a:chOff x="-185703" y="1631527"/>
              <a:chExt cx="4636715" cy="3774790"/>
            </a:xfrm>
          </p:grpSpPr>
          <p:pic>
            <p:nvPicPr>
              <p:cNvPr id="17" name="Image 16" descr="Bras de plasma - 4 images caméra intensifiée.bmp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5703" y="1631527"/>
                <a:ext cx="4636715" cy="3496934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02429" y="5036985"/>
                <a:ext cx="4114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Mode m=1 - </a:t>
                </a:r>
                <a:r>
                  <a:rPr lang="fr-FR" dirty="0" err="1" smtClean="0"/>
                  <a:t>Δt</a:t>
                </a:r>
                <a:r>
                  <a:rPr lang="fr-FR" dirty="0" smtClean="0"/>
                  <a:t> = 5 </a:t>
                </a:r>
                <a:r>
                  <a:rPr lang="fr-FR" dirty="0" err="1" smtClean="0"/>
                  <a:t>μs</a:t>
                </a:r>
                <a:r>
                  <a:rPr lang="fr-FR" dirty="0" smtClean="0"/>
                  <a:t> – image </a:t>
                </a:r>
                <a:r>
                  <a:rPr lang="fr-FR" dirty="0" err="1" smtClean="0"/>
                  <a:t>every</a:t>
                </a:r>
                <a:r>
                  <a:rPr lang="fr-FR" dirty="0" smtClean="0"/>
                  <a:t> 10 </a:t>
                </a:r>
                <a:r>
                  <a:rPr lang="fr-FR" dirty="0" err="1" smtClean="0"/>
                  <a:t>μs</a:t>
                </a:r>
                <a:endParaRPr lang="fr-FR" dirty="0"/>
              </a:p>
            </p:txBody>
          </p:sp>
        </p:grpSp>
        <p:cxnSp>
          <p:nvCxnSpPr>
            <p:cNvPr id="6" name="Connecteur droit avec flèche 5"/>
            <p:cNvCxnSpPr/>
            <p:nvPr/>
          </p:nvCxnSpPr>
          <p:spPr>
            <a:xfrm>
              <a:off x="1514929" y="2465699"/>
              <a:ext cx="31812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re 1"/>
          <p:cNvSpPr txBox="1">
            <a:spLocks/>
          </p:cNvSpPr>
          <p:nvPr/>
        </p:nvSpPr>
        <p:spPr>
          <a:xfrm>
            <a:off x="-38878" y="1050033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err="1" smtClean="0">
                <a:latin typeface="Corbel"/>
                <a:cs typeface="Corbel"/>
              </a:rPr>
              <a:t>Low</a:t>
            </a:r>
            <a:r>
              <a:rPr lang="fr-FR" sz="2800" i="1" dirty="0" smtClean="0">
                <a:latin typeface="Corbel"/>
                <a:cs typeface="Corbel"/>
              </a:rPr>
              <a:t> </a:t>
            </a:r>
            <a:r>
              <a:rPr lang="fr-FR" sz="2800" i="1" dirty="0" err="1" smtClean="0">
                <a:latin typeface="Corbel"/>
                <a:cs typeface="Corbel"/>
              </a:rPr>
              <a:t>frequency</a:t>
            </a:r>
            <a:r>
              <a:rPr lang="fr-FR" sz="2800" i="1" dirty="0" smtClean="0">
                <a:latin typeface="Corbel"/>
                <a:cs typeface="Corbel"/>
              </a:rPr>
              <a:t> </a:t>
            </a:r>
            <a:r>
              <a:rPr lang="fr-FR" sz="2800" i="1" dirty="0" err="1" smtClean="0">
                <a:latin typeface="Corbel"/>
                <a:cs typeface="Corbel"/>
              </a:rPr>
              <a:t>instabilities</a:t>
            </a:r>
            <a:r>
              <a:rPr lang="fr-FR" sz="2800" i="1" dirty="0" smtClean="0">
                <a:latin typeface="Corbel"/>
                <a:cs typeface="Corbel"/>
              </a:rPr>
              <a:t> : </a:t>
            </a:r>
            <a:r>
              <a:rPr lang="fr-FR" sz="2800" i="1" dirty="0" err="1" smtClean="0">
                <a:latin typeface="Corbel"/>
                <a:cs typeface="Corbel"/>
              </a:rPr>
              <a:t>emission</a:t>
            </a:r>
            <a:r>
              <a:rPr lang="fr-FR" sz="2800" i="1" dirty="0" smtClean="0">
                <a:latin typeface="Corbel"/>
                <a:cs typeface="Corbel"/>
              </a:rPr>
              <a:t> </a:t>
            </a:r>
            <a:r>
              <a:rPr lang="fr-FR" sz="2800" i="1" dirty="0" err="1" smtClean="0">
                <a:latin typeface="Corbel"/>
                <a:cs typeface="Corbel"/>
              </a:rPr>
              <a:t>spectroscopy</a:t>
            </a:r>
            <a:endParaRPr lang="fr-FR" sz="2800" i="1" dirty="0">
              <a:latin typeface="Corbel"/>
              <a:cs typeface="Corbel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21" name="ZoneTexte 20"/>
          <p:cNvSpPr txBox="1"/>
          <p:nvPr/>
        </p:nvSpPr>
        <p:spPr>
          <a:xfrm>
            <a:off x="0" y="5782296"/>
            <a:ext cx="683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ym typeface="Wingdings"/>
              </a:rPr>
              <a:t>  </a:t>
            </a:r>
            <a:r>
              <a:rPr lang="fr-FR" sz="2000" dirty="0" err="1" smtClean="0">
                <a:sym typeface="Wingdings"/>
              </a:rPr>
              <a:t>ArI</a:t>
            </a:r>
            <a:r>
              <a:rPr lang="fr-FR" sz="2000" dirty="0" smtClean="0">
                <a:sym typeface="Wingdings"/>
              </a:rPr>
              <a:t>(750,4 nm) line </a:t>
            </a:r>
            <a:r>
              <a:rPr lang="fr-FR" sz="2000" dirty="0" err="1" smtClean="0">
                <a:sym typeface="Wingdings"/>
              </a:rPr>
              <a:t>gives</a:t>
            </a:r>
            <a:r>
              <a:rPr lang="fr-FR" sz="2000" dirty="0" smtClean="0">
                <a:sym typeface="Wingdings"/>
              </a:rPr>
              <a:t> global plasma </a:t>
            </a:r>
            <a:r>
              <a:rPr lang="fr-FR" sz="2000" dirty="0" err="1" smtClean="0">
                <a:sym typeface="Wingdings"/>
              </a:rPr>
              <a:t>emission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behaviour</a:t>
            </a:r>
            <a:r>
              <a:rPr lang="fr-FR" sz="2000" dirty="0">
                <a:sym typeface="Wingdings"/>
              </a:rPr>
              <a:t>.</a:t>
            </a:r>
            <a:endParaRPr lang="fr-FR" sz="2000" dirty="0"/>
          </a:p>
        </p:txBody>
      </p:sp>
      <p:sp>
        <p:nvSpPr>
          <p:cNvPr id="22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385312" y="638444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8713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fr-FR" sz="4400" dirty="0" smtClean="0">
                <a:solidFill>
                  <a:srgbClr val="000000"/>
                </a:solidFill>
              </a:rPr>
              <a:t>New </a:t>
            </a:r>
            <a:r>
              <a:rPr lang="fr-FR" sz="4400" dirty="0">
                <a:solidFill>
                  <a:srgbClr val="000000"/>
                </a:solidFill>
              </a:rPr>
              <a:t>configuration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06" y="2204864"/>
            <a:ext cx="6048375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269081" y="2830339"/>
            <a:ext cx="2592387" cy="2447925"/>
          </a:xfrm>
          <a:prstGeom prst="ellipse">
            <a:avLst/>
          </a:prstGeom>
          <a:solidFill>
            <a:srgbClr val="FFFFFF"/>
          </a:solidFill>
          <a:ln w="7632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1212056" y="3717752"/>
            <a:ext cx="755650" cy="712787"/>
          </a:xfrm>
          <a:prstGeom prst="ellipse">
            <a:avLst/>
          </a:prstGeom>
          <a:solidFill>
            <a:srgbClr val="0099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367" name="AutoShape 7"/>
          <p:cNvSpPr>
            <a:spLocks/>
          </p:cNvSpPr>
          <p:nvPr/>
        </p:nvSpPr>
        <p:spPr bwMode="auto">
          <a:xfrm rot="10800000">
            <a:off x="719931" y="3343102"/>
            <a:ext cx="706437" cy="1439862"/>
          </a:xfrm>
          <a:prstGeom prst="rightBracket">
            <a:avLst>
              <a:gd name="adj" fmla="val 101910"/>
            </a:avLst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68" name="AutoShape 8"/>
          <p:cNvSpPr>
            <a:spLocks/>
          </p:cNvSpPr>
          <p:nvPr/>
        </p:nvSpPr>
        <p:spPr bwMode="auto">
          <a:xfrm>
            <a:off x="1708943" y="3333577"/>
            <a:ext cx="706438" cy="1439862"/>
          </a:xfrm>
          <a:prstGeom prst="rightBracket">
            <a:avLst>
              <a:gd name="adj" fmla="val 101910"/>
            </a:avLst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>
            <a:off x="5820568" y="3717752"/>
            <a:ext cx="1588" cy="6477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164806" y="3905077"/>
            <a:ext cx="1582737" cy="1587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4164806" y="4194002"/>
            <a:ext cx="1584325" cy="1587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 flipV="1">
            <a:off x="3372643" y="4216227"/>
            <a:ext cx="792163" cy="1017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2483768" y="5300489"/>
            <a:ext cx="1320675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750"/>
              </a:spcBef>
            </a:pPr>
            <a:r>
              <a:rPr lang="fr-FR" sz="1200" b="1" dirty="0" err="1" smtClean="0">
                <a:solidFill>
                  <a:srgbClr val="FF0000"/>
                </a:solidFill>
              </a:rPr>
              <a:t>Half</a:t>
            </a:r>
            <a:r>
              <a:rPr lang="fr-FR" sz="1200" b="1" dirty="0" smtClean="0">
                <a:solidFill>
                  <a:srgbClr val="FF0000"/>
                </a:solidFill>
              </a:rPr>
              <a:t>-</a:t>
            </a:r>
            <a:r>
              <a:rPr lang="fr-FR" sz="1200" b="1" dirty="0" err="1" smtClean="0">
                <a:solidFill>
                  <a:srgbClr val="FF0000"/>
                </a:solidFill>
              </a:rPr>
              <a:t>cylinder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251520" y="6309320"/>
            <a:ext cx="2133600" cy="365125"/>
          </a:xfrm>
        </p:spPr>
        <p:txBody>
          <a:bodyPr/>
          <a:lstStyle/>
          <a:p>
            <a:pPr>
              <a:defRPr/>
            </a:pPr>
            <a:fld id="{6BF31ED4-793E-4DA4-8848-852D3BF0EEB1}" type="datetime2">
              <a:rPr lang="fr-FR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2240" y="6165304"/>
            <a:ext cx="2133600" cy="365125"/>
          </a:xfrm>
        </p:spPr>
        <p:txBody>
          <a:bodyPr/>
          <a:lstStyle/>
          <a:p>
            <a:pPr>
              <a:defRPr/>
            </a:pPr>
            <a:fld id="{C480A3C8-2B9B-4080-B636-C314F65F4FFE}" type="slidenum">
              <a:rPr lang="fr-FR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40519" y="1700808"/>
            <a:ext cx="834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Installation of  2 </a:t>
            </a:r>
            <a:r>
              <a:rPr lang="fr-FR" dirty="0" err="1" smtClean="0">
                <a:solidFill>
                  <a:schemeClr val="tx1"/>
                </a:solidFill>
              </a:rPr>
              <a:t>half</a:t>
            </a:r>
            <a:r>
              <a:rPr lang="fr-FR" dirty="0" smtClean="0">
                <a:solidFill>
                  <a:schemeClr val="tx1"/>
                </a:solidFill>
              </a:rPr>
              <a:t>-</a:t>
            </a:r>
            <a:r>
              <a:rPr lang="fr-FR" dirty="0" err="1" smtClean="0">
                <a:solidFill>
                  <a:schemeClr val="tx1"/>
                </a:solidFill>
              </a:rPr>
              <a:t>cylinders</a:t>
            </a:r>
            <a:r>
              <a:rPr lang="fr-FR" dirty="0" smtClean="0">
                <a:solidFill>
                  <a:schemeClr val="tx1"/>
                </a:solidFill>
              </a:rPr>
              <a:t> to </a:t>
            </a:r>
            <a:r>
              <a:rPr lang="fr-FR" dirty="0" err="1" smtClean="0">
                <a:solidFill>
                  <a:schemeClr val="tx1"/>
                </a:solidFill>
              </a:rPr>
              <a:t>measure</a:t>
            </a:r>
            <a:r>
              <a:rPr lang="fr-FR" dirty="0" smtClean="0">
                <a:solidFill>
                  <a:schemeClr val="tx1"/>
                </a:solidFill>
              </a:rPr>
              <a:t> radial </a:t>
            </a:r>
            <a:r>
              <a:rPr lang="fr-FR" dirty="0" err="1" smtClean="0">
                <a:solidFill>
                  <a:schemeClr val="tx1"/>
                </a:solidFill>
              </a:rPr>
              <a:t>current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err="1" smtClean="0">
                <a:solidFill>
                  <a:schemeClr val="tx1"/>
                </a:solidFill>
              </a:rPr>
              <a:t>each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half</a:t>
            </a:r>
            <a:r>
              <a:rPr lang="fr-FR" dirty="0" smtClean="0">
                <a:solidFill>
                  <a:schemeClr val="tx1"/>
                </a:solidFill>
              </a:rPr>
              <a:t>-</a:t>
            </a:r>
            <a:r>
              <a:rPr lang="fr-FR" dirty="0" err="1" smtClean="0">
                <a:solidFill>
                  <a:schemeClr val="tx1"/>
                </a:solidFill>
              </a:rPr>
              <a:t>cylinder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can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biased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separately</a:t>
            </a:r>
            <a:r>
              <a:rPr lang="fr-FR" dirty="0" smtClean="0">
                <a:solidFill>
                  <a:schemeClr val="tx1"/>
                </a:solidFill>
              </a:rPr>
              <a:t>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31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8" grpId="0" animBg="1"/>
      <p:bldP spid="15370" grpId="0" animBg="1"/>
      <p:bldP spid="1537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fr-FR" sz="4400" dirty="0" err="1" smtClean="0">
                <a:solidFill>
                  <a:srgbClr val="000000"/>
                </a:solidFill>
              </a:rPr>
              <a:t>Results</a:t>
            </a:r>
            <a:endParaRPr lang="fr-FR" sz="4400" dirty="0">
              <a:solidFill>
                <a:srgbClr val="000000"/>
              </a:solidFill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Font typeface="Arial" charset="0"/>
              <a:buChar char="•"/>
            </a:pPr>
            <a:r>
              <a:rPr lang="fr-FR" sz="1600" dirty="0" err="1" smtClean="0">
                <a:solidFill>
                  <a:srgbClr val="000000"/>
                </a:solidFill>
              </a:rPr>
              <a:t>S.Jaeger</a:t>
            </a:r>
            <a:r>
              <a:rPr lang="fr-FR" sz="1600" dirty="0">
                <a:solidFill>
                  <a:srgbClr val="000000"/>
                </a:solidFill>
              </a:rPr>
              <a:t>, </a:t>
            </a:r>
            <a:r>
              <a:rPr lang="fr-FR" sz="1600" dirty="0" smtClean="0">
                <a:solidFill>
                  <a:srgbClr val="000000"/>
                </a:solidFill>
              </a:rPr>
              <a:t>et al. (2009)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482441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5652120" y="1700808"/>
            <a:ext cx="3240088" cy="357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 typeface="Arial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 rotation of 1 arm (mode </a:t>
            </a:r>
            <a:r>
              <a:rPr lang="fr-FR" sz="1600" dirty="0">
                <a:solidFill>
                  <a:srgbClr val="000000"/>
                </a:solidFill>
              </a:rPr>
              <a:t>=1</a:t>
            </a:r>
            <a:r>
              <a:rPr lang="fr-FR" sz="1600" dirty="0" smtClean="0">
                <a:solidFill>
                  <a:srgbClr val="000000"/>
                </a:solidFill>
              </a:rPr>
              <a:t>) </a:t>
            </a:r>
            <a:r>
              <a:rPr lang="fr-FR" sz="1600" dirty="0" err="1" smtClean="0">
                <a:solidFill>
                  <a:srgbClr val="000000"/>
                </a:solidFill>
              </a:rPr>
              <a:t>observed</a:t>
            </a:r>
            <a:r>
              <a:rPr lang="fr-FR" sz="1600" dirty="0" smtClean="0">
                <a:solidFill>
                  <a:srgbClr val="000000"/>
                </a:solidFill>
              </a:rPr>
              <a:t> on </a:t>
            </a:r>
            <a:r>
              <a:rPr lang="fr-FR" sz="1600" dirty="0" err="1" smtClean="0">
                <a:solidFill>
                  <a:srgbClr val="000000"/>
                </a:solidFill>
              </a:rPr>
              <a:t>cylinders</a:t>
            </a:r>
            <a:endParaRPr lang="fr-FR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1000"/>
              </a:spcBef>
              <a:buFont typeface="Arial" charset="0"/>
              <a:buChar char="•"/>
            </a:pP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influence of end conditions:</a:t>
            </a:r>
          </a:p>
          <a:p>
            <a:pPr eaLnBrk="1" hangingPunct="1">
              <a:spcBef>
                <a:spcPts val="1000"/>
              </a:spcBef>
            </a:pPr>
            <a:r>
              <a:rPr lang="fr-FR" sz="1600" dirty="0" smtClean="0">
                <a:solidFill>
                  <a:srgbClr val="000000"/>
                </a:solidFill>
              </a:rPr>
              <a:t>1) </a:t>
            </a:r>
            <a:r>
              <a:rPr lang="fr-FR" sz="1600" dirty="0" err="1" smtClean="0">
                <a:solidFill>
                  <a:srgbClr val="000000"/>
                </a:solidFill>
              </a:rPr>
              <a:t>grounded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collector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endParaRPr lang="fr-FR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r>
              <a:rPr lang="fr-FR" sz="1600" dirty="0" smtClean="0">
                <a:solidFill>
                  <a:srgbClr val="000000"/>
                </a:solidFill>
              </a:rPr>
              <a:t>=&gt; </a:t>
            </a:r>
            <a:r>
              <a:rPr lang="fr-FR" sz="1600" dirty="0" err="1" smtClean="0">
                <a:solidFill>
                  <a:srgbClr val="000000"/>
                </a:solidFill>
              </a:rPr>
              <a:t>injected</a:t>
            </a:r>
            <a:r>
              <a:rPr lang="fr-FR" sz="1600" dirty="0" smtClean="0">
                <a:solidFill>
                  <a:srgbClr val="000000"/>
                </a:solidFill>
              </a:rPr>
              <a:t> // </a:t>
            </a:r>
            <a:r>
              <a:rPr lang="fr-FR" sz="1600" dirty="0" err="1" smtClean="0">
                <a:solidFill>
                  <a:srgbClr val="000000"/>
                </a:solidFill>
              </a:rPr>
              <a:t>current</a:t>
            </a:r>
            <a:r>
              <a:rPr lang="fr-FR" sz="1600" dirty="0" smtClean="0">
                <a:solidFill>
                  <a:srgbClr val="000000"/>
                </a:solidFill>
              </a:rPr>
              <a:t> = </a:t>
            </a:r>
            <a:r>
              <a:rPr lang="fr-FR" sz="1600" dirty="0" err="1" smtClean="0">
                <a:solidFill>
                  <a:srgbClr val="000000"/>
                </a:solidFill>
              </a:rPr>
              <a:t>collected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current</a:t>
            </a:r>
            <a:r>
              <a:rPr lang="fr-FR" sz="1600" dirty="0" smtClean="0">
                <a:solidFill>
                  <a:srgbClr val="000000"/>
                </a:solidFill>
              </a:rPr>
              <a:t>, no radial </a:t>
            </a:r>
            <a:r>
              <a:rPr lang="fr-FR" sz="1600" dirty="0" err="1" smtClean="0">
                <a:solidFill>
                  <a:srgbClr val="000000"/>
                </a:solidFill>
              </a:rPr>
              <a:t>current</a:t>
            </a:r>
            <a:endParaRPr lang="fr-FR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1000"/>
              </a:spcBef>
            </a:pPr>
            <a:r>
              <a:rPr lang="fr-FR" sz="1600" dirty="0" smtClean="0">
                <a:solidFill>
                  <a:srgbClr val="000000"/>
                </a:solidFill>
              </a:rPr>
              <a:t>2) </a:t>
            </a:r>
            <a:r>
              <a:rPr lang="fr-FR" sz="1600" dirty="0" err="1" smtClean="0">
                <a:solidFill>
                  <a:srgbClr val="000000"/>
                </a:solidFill>
              </a:rPr>
              <a:t>floating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collector</a:t>
            </a:r>
            <a:endParaRPr lang="fr-FR" sz="16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1000"/>
              </a:spcBef>
            </a:pPr>
            <a:r>
              <a:rPr lang="fr-FR" sz="1600" dirty="0" smtClean="0">
                <a:solidFill>
                  <a:srgbClr val="000000"/>
                </a:solidFill>
              </a:rPr>
              <a:t> =&gt; </a:t>
            </a:r>
            <a:r>
              <a:rPr lang="fr-FR" sz="1600" dirty="0" err="1" smtClean="0">
                <a:solidFill>
                  <a:srgbClr val="000000"/>
                </a:solidFill>
              </a:rPr>
              <a:t>injected</a:t>
            </a:r>
            <a:r>
              <a:rPr lang="fr-FR" sz="1600" dirty="0" smtClean="0">
                <a:solidFill>
                  <a:srgbClr val="000000"/>
                </a:solidFill>
              </a:rPr>
              <a:t> // </a:t>
            </a:r>
            <a:r>
              <a:rPr lang="fr-FR" sz="1600" dirty="0" err="1" smtClean="0">
                <a:solidFill>
                  <a:srgbClr val="000000"/>
                </a:solidFill>
              </a:rPr>
              <a:t>current</a:t>
            </a:r>
            <a:r>
              <a:rPr lang="fr-FR" sz="1600" dirty="0" smtClean="0">
                <a:solidFill>
                  <a:srgbClr val="000000"/>
                </a:solidFill>
              </a:rPr>
              <a:t> &gt; </a:t>
            </a:r>
            <a:r>
              <a:rPr lang="fr-FR" sz="1600" dirty="0" err="1" smtClean="0">
                <a:solidFill>
                  <a:srgbClr val="000000"/>
                </a:solidFill>
              </a:rPr>
              <a:t>collected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current</a:t>
            </a:r>
            <a:r>
              <a:rPr lang="fr-FR" sz="1600" dirty="0" smtClean="0">
                <a:solidFill>
                  <a:srgbClr val="000000"/>
                </a:solidFill>
              </a:rPr>
              <a:t> =&gt; radial </a:t>
            </a:r>
            <a:r>
              <a:rPr lang="fr-FR" sz="1600" dirty="0" err="1" smtClean="0">
                <a:solidFill>
                  <a:srgbClr val="000000"/>
                </a:solidFill>
              </a:rPr>
              <a:t>current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toward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cylinders</a:t>
            </a:r>
            <a:endParaRPr lang="fr-FR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1000"/>
              </a:spcBef>
              <a:buClrTx/>
              <a:buSzTx/>
              <a:buFontTx/>
              <a:buNone/>
            </a:pP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1403350" y="5516563"/>
            <a:ext cx="6769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fr-FR" dirty="0" err="1" smtClean="0">
                <a:solidFill>
                  <a:srgbClr val="000000"/>
                </a:solidFill>
              </a:rPr>
              <a:t>Increase</a:t>
            </a:r>
            <a:r>
              <a:rPr lang="fr-FR" dirty="0" smtClean="0">
                <a:solidFill>
                  <a:srgbClr val="000000"/>
                </a:solidFill>
              </a:rPr>
              <a:t> of </a:t>
            </a:r>
            <a:r>
              <a:rPr lang="fr-FR" dirty="0" err="1" smtClean="0">
                <a:solidFill>
                  <a:srgbClr val="000000"/>
                </a:solidFill>
              </a:rPr>
              <a:t>cylinder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bias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fr-FR" dirty="0" smtClean="0">
                <a:solidFill>
                  <a:srgbClr val="000000"/>
                </a:solidFill>
              </a:rPr>
              <a:t> « arm » rotation </a:t>
            </a:r>
            <a:r>
              <a:rPr lang="fr-FR" dirty="0" err="1" smtClean="0">
                <a:solidFill>
                  <a:srgbClr val="000000"/>
                </a:solidFill>
              </a:rPr>
              <a:t>frequency</a:t>
            </a:r>
            <a:r>
              <a:rPr lang="fr-FR" dirty="0" smtClean="0">
                <a:solidFill>
                  <a:srgbClr val="000000"/>
                </a:solidFill>
              </a:rPr>
              <a:t>  </a:t>
            </a:r>
            <a:r>
              <a:rPr lang="fr-FR" dirty="0" err="1" smtClean="0">
                <a:solidFill>
                  <a:srgbClr val="000000"/>
                </a:solidFill>
              </a:rPr>
              <a:t>increase</a:t>
            </a:r>
            <a:r>
              <a:rPr lang="fr-FR" dirty="0" smtClean="0">
                <a:solidFill>
                  <a:srgbClr val="000000"/>
                </a:solidFill>
              </a:rPr>
              <a:t> via </a:t>
            </a:r>
            <a:r>
              <a:rPr lang="fr-FR" dirty="0" err="1" smtClean="0">
                <a:solidFill>
                  <a:srgbClr val="000000"/>
                </a:solidFill>
              </a:rPr>
              <a:t>electric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field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increase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511FE2-2392-453E-9E11-104619E5B841}" type="datetime2">
              <a:rPr lang="fr-FR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9A5331-0D19-4AC4-A51D-0FFABE8EF4E1}" type="slidenum">
              <a:rPr lang="fr-FR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158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LIF </a:t>
            </a:r>
            <a:r>
              <a:rPr lang="fr-FR" dirty="0" err="1" smtClean="0"/>
              <a:t>measurements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4932040" y="1600201"/>
            <a:ext cx="3754760" cy="3412976"/>
          </a:xfrm>
        </p:spPr>
        <p:txBody>
          <a:bodyPr/>
          <a:lstStyle/>
          <a:p>
            <a:r>
              <a:rPr lang="fr-FR" sz="2000" dirty="0" err="1" smtClean="0"/>
              <a:t>Measurement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</a:p>
          <a:p>
            <a:pPr>
              <a:buNone/>
            </a:pPr>
            <a:r>
              <a:rPr lang="fr-FR" sz="2000" dirty="0" smtClean="0"/>
              <a:t>	r = 0 and 6 cm </a:t>
            </a:r>
          </a:p>
          <a:p>
            <a:r>
              <a:rPr lang="fr-FR" sz="2000" dirty="0" smtClean="0">
                <a:latin typeface="Symbol" pitchFamily="18" charset="2"/>
              </a:rPr>
              <a:t>D</a:t>
            </a:r>
            <a:r>
              <a:rPr lang="fr-FR" sz="2000" dirty="0" smtClean="0"/>
              <a:t>X = 1 cm</a:t>
            </a:r>
          </a:p>
          <a:p>
            <a:r>
              <a:rPr lang="fr-FR" sz="2000" dirty="0" smtClean="0"/>
              <a:t>Mode </a:t>
            </a:r>
            <a:r>
              <a:rPr lang="fr-FR" sz="2000" dirty="0" err="1" smtClean="0"/>
              <a:t>frequency</a:t>
            </a:r>
            <a:r>
              <a:rPr lang="fr-FR" sz="2000" dirty="0" smtClean="0"/>
              <a:t>: 5 KHz &lt; </a:t>
            </a:r>
            <a:r>
              <a:rPr lang="fr-FR" sz="2000" dirty="0" err="1" smtClean="0"/>
              <a:t>f</a:t>
            </a:r>
            <a:r>
              <a:rPr lang="fr-FR" sz="2000" baseline="-25000" dirty="0" err="1" smtClean="0"/>
              <a:t>ci</a:t>
            </a:r>
            <a:endParaRPr lang="fr-FR" sz="2000" dirty="0" smtClean="0"/>
          </a:p>
          <a:p>
            <a:r>
              <a:rPr lang="fr-FR" sz="2000" dirty="0" smtClean="0"/>
              <a:t>LIF  </a:t>
            </a:r>
            <a:r>
              <a:rPr lang="fr-FR" sz="2000" dirty="0" err="1" smtClean="0">
                <a:latin typeface="Symbol" pitchFamily="18" charset="2"/>
              </a:rPr>
              <a:t>D</a:t>
            </a:r>
            <a:r>
              <a:rPr lang="fr-FR" sz="2000" dirty="0" err="1" smtClean="0"/>
              <a:t>t</a:t>
            </a:r>
            <a:r>
              <a:rPr lang="fr-FR" sz="2000" dirty="0" smtClean="0"/>
              <a:t> : 100 </a:t>
            </a:r>
            <a:r>
              <a:rPr lang="fr-FR" sz="2000" dirty="0" smtClean="0">
                <a:latin typeface="Symbol" pitchFamily="18" charset="2"/>
              </a:rPr>
              <a:t>m</a:t>
            </a:r>
            <a:r>
              <a:rPr lang="fr-FR" sz="2000" dirty="0" smtClean="0"/>
              <a:t>s</a:t>
            </a:r>
          </a:p>
          <a:p>
            <a:r>
              <a:rPr lang="fr-FR" sz="2000" dirty="0" smtClean="0"/>
              <a:t>150 000 </a:t>
            </a:r>
            <a:r>
              <a:rPr lang="fr-FR" sz="2000" dirty="0" err="1" smtClean="0"/>
              <a:t>repetitions</a:t>
            </a:r>
            <a:endParaRPr lang="fr-FR" sz="2000" dirty="0" smtClean="0"/>
          </a:p>
          <a:p>
            <a:r>
              <a:rPr lang="fr-FR" sz="2000" dirty="0" smtClean="0"/>
              <a:t>Total acquisition time: 2 h for a time-</a:t>
            </a:r>
            <a:r>
              <a:rPr lang="fr-FR" sz="2000" dirty="0" err="1" smtClean="0"/>
              <a:t>resolved</a:t>
            </a:r>
            <a:r>
              <a:rPr lang="fr-FR" sz="2000" dirty="0" smtClean="0"/>
              <a:t> </a:t>
            </a:r>
            <a:r>
              <a:rPr lang="fr-FR" sz="2000" dirty="0" err="1" smtClean="0"/>
              <a:t>velocity</a:t>
            </a:r>
            <a:r>
              <a:rPr lang="fr-FR" sz="2000" dirty="0" smtClean="0"/>
              <a:t> distribution </a:t>
            </a:r>
            <a:r>
              <a:rPr lang="fr-FR" sz="2000" dirty="0" err="1" smtClean="0"/>
              <a:t>function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654F64-4FB0-4360-B17D-C87A7D9F08C4}" type="datetime2">
              <a:rPr lang="fr-FR" smtClean="0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21BF8-67D1-4FD4-B6BB-54146D0B72F8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grpSp>
        <p:nvGrpSpPr>
          <p:cNvPr id="63" name="Groupe 62"/>
          <p:cNvGrpSpPr/>
          <p:nvPr/>
        </p:nvGrpSpPr>
        <p:grpSpPr>
          <a:xfrm>
            <a:off x="539552" y="1776104"/>
            <a:ext cx="4286250" cy="3298825"/>
            <a:chOff x="395536" y="1916832"/>
            <a:chExt cx="4286250" cy="3298825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916832"/>
              <a:ext cx="4286250" cy="3298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1856904" y="3677642"/>
              <a:ext cx="540000" cy="111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 flipV="1">
              <a:off x="1373168" y="3672377"/>
              <a:ext cx="270000" cy="106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6800" name="ZoneTexte 76799"/>
          <p:cNvSpPr txBox="1"/>
          <p:nvPr/>
        </p:nvSpPr>
        <p:spPr>
          <a:xfrm>
            <a:off x="2771800" y="4941168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tx1"/>
                </a:solidFill>
              </a:rPr>
              <a:t>Experimental</a:t>
            </a:r>
            <a:r>
              <a:rPr lang="fr-FR" dirty="0" smtClean="0">
                <a:solidFill>
                  <a:schemeClr val="tx1"/>
                </a:solidFill>
              </a:rPr>
              <a:t> conditions:</a:t>
            </a:r>
          </a:p>
          <a:p>
            <a:pPr lvl="1">
              <a:buFontTx/>
              <a:buChar char="-"/>
            </a:pPr>
            <a:r>
              <a:rPr lang="fr-FR" dirty="0" err="1" smtClean="0">
                <a:solidFill>
                  <a:schemeClr val="tx1"/>
                </a:solidFill>
              </a:rPr>
              <a:t>Grounded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half</a:t>
            </a:r>
            <a:r>
              <a:rPr lang="fr-FR" dirty="0" smtClean="0">
                <a:solidFill>
                  <a:schemeClr val="tx1"/>
                </a:solidFill>
              </a:rPr>
              <a:t>-</a:t>
            </a:r>
            <a:r>
              <a:rPr lang="fr-FR" dirty="0" err="1" smtClean="0">
                <a:solidFill>
                  <a:schemeClr val="tx1"/>
                </a:solidFill>
              </a:rPr>
              <a:t>cylinders</a:t>
            </a:r>
            <a:endParaRPr lang="fr-FR" dirty="0" smtClean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r>
              <a:rPr lang="fr-FR" dirty="0" err="1" smtClean="0">
                <a:solidFill>
                  <a:schemeClr val="tx1"/>
                </a:solidFill>
              </a:rPr>
              <a:t>Floating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separatrix</a:t>
            </a:r>
            <a:r>
              <a:rPr lang="fr-FR" dirty="0" smtClean="0">
                <a:solidFill>
                  <a:schemeClr val="tx1"/>
                </a:solidFill>
              </a:rPr>
              <a:t> and </a:t>
            </a:r>
            <a:r>
              <a:rPr lang="fr-FR" dirty="0" err="1" smtClean="0">
                <a:solidFill>
                  <a:schemeClr val="tx1"/>
                </a:solidFill>
              </a:rPr>
              <a:t>collector</a:t>
            </a:r>
            <a:r>
              <a:rPr lang="fr-FR" dirty="0" smtClean="0">
                <a:solidFill>
                  <a:schemeClr val="tx1"/>
                </a:solidFill>
              </a:rPr>
              <a:t> (-30 V)</a:t>
            </a:r>
          </a:p>
          <a:p>
            <a:pPr lvl="1"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P = 9 10</a:t>
            </a:r>
            <a:r>
              <a:rPr lang="fr-FR" baseline="30000" dirty="0" smtClean="0">
                <a:solidFill>
                  <a:schemeClr val="tx1"/>
                </a:solidFill>
              </a:rPr>
              <a:t>-4</a:t>
            </a:r>
            <a:r>
              <a:rPr lang="fr-FR" dirty="0" smtClean="0">
                <a:solidFill>
                  <a:schemeClr val="tx1"/>
                </a:solidFill>
              </a:rPr>
              <a:t> mbar</a:t>
            </a:r>
          </a:p>
          <a:p>
            <a:pPr lvl="1"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B = 16 </a:t>
            </a:r>
            <a:r>
              <a:rPr lang="fr-FR" dirty="0" err="1" smtClean="0">
                <a:solidFill>
                  <a:schemeClr val="tx1"/>
                </a:solidFill>
              </a:rPr>
              <a:t>mT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1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Axial distribution </a:t>
            </a:r>
            <a:r>
              <a:rPr lang="fr-FR" dirty="0" err="1" smtClean="0"/>
              <a:t>function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99AA7B-CC63-43B5-BC60-A191BA80658D}" type="datetime2">
              <a:rPr lang="fr-FR" smtClean="0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9AF8-F217-4545-BF25-A7E6ACC75DEC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pic>
        <p:nvPicPr>
          <p:cNvPr id="76802" name="Picture 2" descr="C:\Users\cyril\Documents\eps2010\vaxi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7" y="1916832"/>
            <a:ext cx="4622468" cy="41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92080" y="321297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Modulation of </a:t>
            </a:r>
            <a:r>
              <a:rPr lang="fr-FR" dirty="0" err="1" smtClean="0">
                <a:solidFill>
                  <a:schemeClr val="tx1"/>
                </a:solidFill>
              </a:rPr>
              <a:t>mean</a:t>
            </a:r>
            <a:r>
              <a:rPr lang="fr-FR" dirty="0" smtClean="0">
                <a:solidFill>
                  <a:schemeClr val="tx1"/>
                </a:solidFill>
              </a:rPr>
              <a:t> axial </a:t>
            </a:r>
            <a:r>
              <a:rPr lang="fr-FR" dirty="0" err="1" smtClean="0">
                <a:solidFill>
                  <a:schemeClr val="tx1"/>
                </a:solidFill>
              </a:rPr>
              <a:t>velocity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at</a:t>
            </a:r>
            <a:r>
              <a:rPr lang="fr-FR" dirty="0" smtClean="0">
                <a:solidFill>
                  <a:schemeClr val="tx1"/>
                </a:solidFill>
              </a:rPr>
              <a:t> the </a:t>
            </a:r>
            <a:r>
              <a:rPr lang="fr-FR" dirty="0" err="1" smtClean="0">
                <a:solidFill>
                  <a:schemeClr val="tx1"/>
                </a:solidFill>
              </a:rPr>
              <a:t>same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frequency</a:t>
            </a:r>
            <a:r>
              <a:rPr lang="fr-FR" dirty="0" smtClean="0">
                <a:solidFill>
                  <a:schemeClr val="tx1"/>
                </a:solidFill>
              </a:rPr>
              <a:t> as perturbation</a:t>
            </a:r>
          </a:p>
          <a:p>
            <a:r>
              <a:rPr lang="fr-FR" dirty="0" smtClean="0">
                <a:solidFill>
                  <a:schemeClr val="tx1"/>
                </a:solidFill>
                <a:sym typeface="Wingdings" pitchFamily="2" charset="2"/>
              </a:rPr>
              <a:t></a:t>
            </a:r>
            <a:r>
              <a:rPr lang="fr-FR" dirty="0" smtClean="0">
                <a:solidFill>
                  <a:schemeClr val="tx1"/>
                </a:solidFill>
              </a:rPr>
              <a:t> possible drift </a:t>
            </a:r>
            <a:r>
              <a:rPr lang="fr-FR" dirty="0" err="1" smtClean="0">
                <a:solidFill>
                  <a:schemeClr val="tx1"/>
                </a:solidFill>
              </a:rPr>
              <a:t>waves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9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759565" y="2322816"/>
            <a:ext cx="96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Opération XPM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995438" y="1811979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ysClr val="window" lastClr="FFFFFF"/>
                </a:solidFill>
                <a:latin typeface="Corbel"/>
              </a:rPr>
              <a:t>ASTRO</a:t>
            </a:r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2892812" y="6019320"/>
            <a:ext cx="2743200" cy="365125"/>
          </a:xfrm>
        </p:spPr>
        <p:txBody>
          <a:bodyPr/>
          <a:lstStyle/>
          <a:p>
            <a:pPr algn="r"/>
            <a:r>
              <a:rPr lang="fr-FR" i="1" dirty="0" smtClean="0"/>
              <a:t>Evaluation HCERES 12-13 décembre </a:t>
            </a:r>
            <a:r>
              <a:rPr lang="fr-FR" sz="1100" i="1" dirty="0" smtClean="0"/>
              <a:t>2016</a:t>
            </a:r>
            <a:endParaRPr lang="fr-FR" i="1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0" y="864601"/>
            <a:ext cx="9144000" cy="12460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3200" i="1" dirty="0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MISTRAL </a:t>
            </a:r>
            <a:r>
              <a:rPr lang="fr-FR" sz="3200" i="1" dirty="0" err="1" smtClean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experiment</a:t>
            </a: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692400" indent="0">
              <a:lnSpc>
                <a:spcPct val="120000"/>
              </a:lnSpc>
              <a:spcBef>
                <a:spcPts val="0"/>
              </a:spcBef>
              <a:buNone/>
              <a:tabLst>
                <a:tab pos="2692400" algn="l"/>
              </a:tabLst>
            </a:pPr>
            <a:endParaRPr lang="fr-FR" sz="3200" i="1" dirty="0" smtClean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9" b="23859"/>
          <a:stretch/>
        </p:blipFill>
        <p:spPr>
          <a:xfrm>
            <a:off x="6127750" y="1678779"/>
            <a:ext cx="2508249" cy="2535374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699125" y="4256722"/>
            <a:ext cx="3444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b="1" dirty="0" smtClean="0">
                <a:cs typeface="Arial" pitchFamily="34" charset="0"/>
              </a:rPr>
              <a:t>L = 1.2m</a:t>
            </a:r>
          </a:p>
          <a:p>
            <a:pPr marL="342900" indent="-342900">
              <a:buFont typeface="Wingdings" charset="2"/>
              <a:buChar char="Ø"/>
            </a:pPr>
            <a:r>
              <a:rPr lang="en-US" b="1" dirty="0" smtClean="0">
                <a:cs typeface="Arial" pitchFamily="34" charset="0"/>
              </a:rPr>
              <a:t>Radius : 4.10</a:t>
            </a:r>
            <a:r>
              <a:rPr lang="en-US" b="1" baseline="30000" dirty="0" smtClean="0">
                <a:cs typeface="Arial" pitchFamily="34" charset="0"/>
              </a:rPr>
              <a:t>-2 </a:t>
            </a:r>
            <a:r>
              <a:rPr lang="en-US" b="1" dirty="0">
                <a:cs typeface="Arial" pitchFamily="34" charset="0"/>
              </a:rPr>
              <a:t>m</a:t>
            </a:r>
            <a:endParaRPr lang="en-US" b="1" dirty="0" smtClean="0"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cs typeface="Arial" pitchFamily="34" charset="0"/>
              </a:rPr>
              <a:t>1.10</a:t>
            </a:r>
            <a:r>
              <a:rPr lang="en-US" b="1" baseline="30000" dirty="0" smtClean="0">
                <a:cs typeface="Arial" pitchFamily="34" charset="0"/>
              </a:rPr>
              <a:t>-4</a:t>
            </a:r>
            <a:r>
              <a:rPr lang="en-US" b="1" dirty="0" smtClean="0">
                <a:cs typeface="Arial" pitchFamily="34" charset="0"/>
              </a:rPr>
              <a:t> mbar &lt; </a:t>
            </a:r>
            <a:r>
              <a:rPr lang="en-US" b="1" dirty="0" err="1" smtClean="0">
                <a:cs typeface="Arial" pitchFamily="34" charset="0"/>
              </a:rPr>
              <a:t>P</a:t>
            </a:r>
            <a:r>
              <a:rPr lang="en-US" b="1" baseline="-25000" dirty="0" err="1">
                <a:cs typeface="Arial" pitchFamily="34" charset="0"/>
              </a:rPr>
              <a:t>A</a:t>
            </a:r>
            <a:r>
              <a:rPr lang="en-US" b="1" baseline="-25000" dirty="0" err="1" smtClean="0">
                <a:cs typeface="Arial" pitchFamily="34" charset="0"/>
              </a:rPr>
              <a:t>r</a:t>
            </a:r>
            <a:r>
              <a:rPr lang="en-US" b="1" dirty="0" smtClean="0">
                <a:cs typeface="Arial" pitchFamily="34" charset="0"/>
              </a:rPr>
              <a:t> &lt; </a:t>
            </a:r>
            <a:r>
              <a:rPr lang="en-US" b="1" dirty="0">
                <a:cs typeface="Arial" pitchFamily="34" charset="0"/>
              </a:rPr>
              <a:t>1.10</a:t>
            </a:r>
            <a:r>
              <a:rPr lang="en-US" b="1" baseline="30000" dirty="0">
                <a:cs typeface="Arial" pitchFamily="34" charset="0"/>
              </a:rPr>
              <a:t>-2</a:t>
            </a:r>
            <a:r>
              <a:rPr lang="en-US" b="1" dirty="0">
                <a:cs typeface="Arial" pitchFamily="34" charset="0"/>
              </a:rPr>
              <a:t> </a:t>
            </a:r>
            <a:r>
              <a:rPr lang="en-US" b="1" dirty="0" smtClean="0">
                <a:cs typeface="Arial" pitchFamily="34" charset="0"/>
              </a:rPr>
              <a:t>mbar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cs typeface="Arial" pitchFamily="34" charset="0"/>
              </a:rPr>
              <a:t>B</a:t>
            </a:r>
            <a:r>
              <a:rPr lang="en-US" b="1" dirty="0">
                <a:cs typeface="Arial" pitchFamily="34" charset="0"/>
              </a:rPr>
              <a:t> </a:t>
            </a:r>
            <a:r>
              <a:rPr lang="en-US" b="1" dirty="0" smtClean="0">
                <a:cs typeface="Arial" pitchFamily="34" charset="0"/>
              </a:rPr>
              <a:t>&lt; 25 </a:t>
            </a:r>
            <a:r>
              <a:rPr lang="en-US" b="1" dirty="0" err="1" smtClean="0">
                <a:cs typeface="Arial" pitchFamily="34" charset="0"/>
              </a:rPr>
              <a:t>mT</a:t>
            </a:r>
            <a:endParaRPr lang="en-US" b="1" dirty="0"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cs typeface="Arial" pitchFamily="34" charset="0"/>
              </a:rPr>
              <a:t>1 eV &lt; </a:t>
            </a:r>
            <a:r>
              <a:rPr lang="en-US" b="1" dirty="0" err="1" smtClean="0">
                <a:cs typeface="Arial" pitchFamily="34" charset="0"/>
              </a:rPr>
              <a:t>T</a:t>
            </a:r>
            <a:r>
              <a:rPr lang="en-US" b="1" baseline="-25000" dirty="0" err="1" smtClean="0">
                <a:cs typeface="Arial" pitchFamily="34" charset="0"/>
              </a:rPr>
              <a:t>e</a:t>
            </a:r>
            <a:r>
              <a:rPr lang="en-US" b="1" baseline="30000" dirty="0" smtClean="0">
                <a:cs typeface="Arial" pitchFamily="34" charset="0"/>
              </a:rPr>
              <a:t> </a:t>
            </a:r>
            <a:r>
              <a:rPr lang="en-US" b="1" dirty="0" smtClean="0">
                <a:cs typeface="Arial" pitchFamily="34" charset="0"/>
              </a:rPr>
              <a:t>&lt; 4 </a:t>
            </a:r>
            <a:r>
              <a:rPr lang="en-US" b="1" dirty="0" err="1" smtClean="0">
                <a:cs typeface="Arial" pitchFamily="34" charset="0"/>
              </a:rPr>
              <a:t>eV</a:t>
            </a:r>
            <a:r>
              <a:rPr lang="en-US" b="1" dirty="0" smtClean="0">
                <a:cs typeface="Arial" pitchFamily="34" charset="0"/>
              </a:rPr>
              <a:t>         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cs typeface="Arial" pitchFamily="34" charset="0"/>
              </a:rPr>
              <a:t> 10</a:t>
            </a:r>
            <a:r>
              <a:rPr lang="en-US" b="1" baseline="30000" dirty="0" smtClean="0">
                <a:cs typeface="Arial" pitchFamily="34" charset="0"/>
              </a:rPr>
              <a:t>14</a:t>
            </a:r>
            <a:r>
              <a:rPr lang="en-US" b="1" dirty="0" smtClean="0">
                <a:cs typeface="Arial" pitchFamily="34" charset="0"/>
              </a:rPr>
              <a:t> m</a:t>
            </a:r>
            <a:r>
              <a:rPr lang="en-US" b="1" baseline="30000" dirty="0" smtClean="0">
                <a:cs typeface="Arial" pitchFamily="34" charset="0"/>
              </a:rPr>
              <a:t>-3 </a:t>
            </a:r>
            <a:r>
              <a:rPr lang="en-US" b="1" dirty="0" smtClean="0">
                <a:cs typeface="Arial" pitchFamily="34" charset="0"/>
              </a:rPr>
              <a:t>&lt; N</a:t>
            </a:r>
            <a:r>
              <a:rPr lang="en-US" b="1" baseline="-25000" dirty="0" smtClean="0">
                <a:cs typeface="Arial" pitchFamily="34" charset="0"/>
              </a:rPr>
              <a:t>e </a:t>
            </a:r>
            <a:r>
              <a:rPr lang="en-US" b="1" dirty="0" smtClean="0">
                <a:cs typeface="Arial" pitchFamily="34" charset="0"/>
              </a:rPr>
              <a:t>&lt; 10</a:t>
            </a:r>
            <a:r>
              <a:rPr lang="en-US" sz="2000" b="1" baseline="30000" dirty="0" smtClean="0">
                <a:cs typeface="Arial" pitchFamily="34" charset="0"/>
              </a:rPr>
              <a:t>16</a:t>
            </a:r>
            <a:r>
              <a:rPr lang="en-US" sz="2000" b="1" dirty="0" smtClean="0">
                <a:cs typeface="Arial" pitchFamily="34" charset="0"/>
              </a:rPr>
              <a:t> </a:t>
            </a:r>
            <a:r>
              <a:rPr lang="en-US" b="1" dirty="0" smtClean="0">
                <a:cs typeface="Arial" pitchFamily="34" charset="0"/>
              </a:rPr>
              <a:t>m</a:t>
            </a:r>
            <a:r>
              <a:rPr lang="en-US" b="1" baseline="30000" dirty="0" smtClean="0">
                <a:cs typeface="Arial" pitchFamily="34" charset="0"/>
              </a:rPr>
              <a:t>-3</a:t>
            </a:r>
            <a:endParaRPr lang="en-US" sz="1600" b="1" baseline="30000" dirty="0" smtClean="0"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0295" y="1536698"/>
            <a:ext cx="5121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Machine </a:t>
            </a:r>
            <a:r>
              <a:rPr lang="fr-FR" dirty="0" err="1" smtClean="0"/>
              <a:t>built</a:t>
            </a:r>
            <a:r>
              <a:rPr lang="fr-FR" dirty="0" smtClean="0"/>
              <a:t> by </a:t>
            </a:r>
            <a:r>
              <a:rPr lang="fr-FR" b="1" dirty="0"/>
              <a:t>G. </a:t>
            </a:r>
            <a:r>
              <a:rPr lang="fr-FR" b="1" dirty="0" err="1"/>
              <a:t>Leclert</a:t>
            </a:r>
            <a:r>
              <a:rPr lang="fr-FR" b="1" dirty="0"/>
              <a:t> </a:t>
            </a:r>
            <a:r>
              <a:rPr lang="fr-FR" dirty="0" smtClean="0"/>
              <a:t>and </a:t>
            </a:r>
            <a:r>
              <a:rPr lang="fr-FR" b="1" dirty="0"/>
              <a:t>Th. Pierre </a:t>
            </a:r>
            <a:r>
              <a:rPr lang="fr-FR" dirty="0"/>
              <a:t>i</a:t>
            </a:r>
            <a:r>
              <a:rPr lang="fr-FR" dirty="0" smtClean="0"/>
              <a:t>n 2000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Weakly</a:t>
            </a:r>
            <a:r>
              <a:rPr lang="fr-FR" dirty="0" smtClean="0"/>
              <a:t> </a:t>
            </a:r>
            <a:r>
              <a:rPr lang="fr-FR" dirty="0" err="1" smtClean="0"/>
              <a:t>ionized</a:t>
            </a:r>
            <a:r>
              <a:rPr lang="fr-FR" dirty="0" smtClean="0"/>
              <a:t> ions </a:t>
            </a:r>
            <a:r>
              <a:rPr lang="fr-FR" dirty="0" smtClean="0">
                <a:sym typeface="Wingdings"/>
              </a:rPr>
              <a:t>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instabilities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sym typeface="Wingdings"/>
              </a:rPr>
              <a:t>Presence</a:t>
            </a:r>
            <a:r>
              <a:rPr lang="fr-FR" dirty="0" smtClean="0">
                <a:sym typeface="Wingdings"/>
              </a:rPr>
              <a:t> of </a:t>
            </a:r>
            <a:r>
              <a:rPr lang="fr-FR" b="1" dirty="0" err="1" smtClean="0">
                <a:sym typeface="Wingdings"/>
              </a:rPr>
              <a:t>ionizing</a:t>
            </a:r>
            <a:r>
              <a:rPr lang="fr-FR" b="1" dirty="0" smtClean="0">
                <a:sym typeface="Wingdings"/>
              </a:rPr>
              <a:t> (</a:t>
            </a:r>
            <a:r>
              <a:rPr lang="fr-FR" b="1" dirty="0" err="1" smtClean="0">
                <a:sym typeface="Wingdings"/>
              </a:rPr>
              <a:t>primary</a:t>
            </a:r>
            <a:r>
              <a:rPr lang="fr-FR" b="1" dirty="0" smtClean="0">
                <a:sym typeface="Wingdings"/>
              </a:rPr>
              <a:t>) </a:t>
            </a:r>
            <a:r>
              <a:rPr lang="fr-FR" b="1" dirty="0" err="1" smtClean="0">
                <a:sym typeface="Wingdings"/>
              </a:rPr>
              <a:t>electrons</a:t>
            </a:r>
            <a:endParaRPr lang="fr-FR" b="1" dirty="0"/>
          </a:p>
        </p:txBody>
      </p:sp>
      <p:sp>
        <p:nvSpPr>
          <p:cNvPr id="33" name="Espace réservé du pied de page 15"/>
          <p:cNvSpPr txBox="1">
            <a:spLocks/>
          </p:cNvSpPr>
          <p:nvPr/>
        </p:nvSpPr>
        <p:spPr>
          <a:xfrm>
            <a:off x="6385312" y="63844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7" y="2782791"/>
            <a:ext cx="5360962" cy="38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 xmlns:mv="urn:schemas-microsoft-com:mac:vml">
      <mp:transition xmlns:mp="http://schemas.microsoft.com/office/mac/powerpoint/2008/main" spd="slow" advTm="8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725" y="116632"/>
            <a:ext cx="8229600" cy="1143000"/>
          </a:xfrm>
        </p:spPr>
        <p:txBody>
          <a:bodyPr/>
          <a:lstStyle/>
          <a:p>
            <a:r>
              <a:rPr lang="fr-FR" sz="3600" dirty="0" smtClean="0"/>
              <a:t>Radial </a:t>
            </a:r>
            <a:r>
              <a:rPr lang="fr-FR" sz="3600" dirty="0" err="1" smtClean="0"/>
              <a:t>evolution</a:t>
            </a:r>
            <a:r>
              <a:rPr lang="fr-FR" sz="3600" dirty="0" smtClean="0"/>
              <a:t> of </a:t>
            </a:r>
            <a:r>
              <a:rPr lang="fr-FR" sz="3600" dirty="0" err="1" smtClean="0"/>
              <a:t>velocity</a:t>
            </a:r>
            <a:endParaRPr lang="fr-FR" sz="3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99AA7B-CC63-43B5-BC60-A191BA80658D}" type="datetime2">
              <a:rPr lang="fr-FR" smtClean="0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9AF8-F217-4545-BF25-A7E6ACC75DEC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pic>
        <p:nvPicPr>
          <p:cNvPr id="78850" name="Picture 2" descr="C:\Users\cyril\Documents\these présentation\frdepnv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33" y="4029576"/>
            <a:ext cx="310246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C:\Users\cyril\Documents\these présentation\frdepnv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5" y="4040768"/>
            <a:ext cx="310245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C:\Users\cyril\Documents\these présentation\frvtr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2" y="1340768"/>
            <a:ext cx="31024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C:\Users\cyril\Documents\these présentation\frvrr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81" y="1196752"/>
            <a:ext cx="310246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60056" y="118771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azimuthal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64288" y="1124744"/>
            <a:ext cx="94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radial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85989" y="1187341"/>
            <a:ext cx="2736304" cy="584775"/>
          </a:xfrm>
          <a:prstGeom prst="rect">
            <a:avLst/>
          </a:prstGeom>
          <a:noFill/>
          <a:ln w="31750" cmpd="thinThick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tx1"/>
                </a:solidFill>
              </a:rPr>
              <a:t>Mean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velocity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at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density</a:t>
            </a:r>
            <a:r>
              <a:rPr lang="fr-FR" sz="1600" b="1" dirty="0" smtClean="0">
                <a:solidFill>
                  <a:schemeClr val="tx1"/>
                </a:solidFill>
              </a:rPr>
              <a:t> maximum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425748" y="1932343"/>
            <a:ext cx="249166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In the </a:t>
            </a:r>
            <a:r>
              <a:rPr lang="fr-FR" sz="1400" dirty="0" err="1" smtClean="0">
                <a:solidFill>
                  <a:srgbClr val="FF0000"/>
                </a:solidFill>
              </a:rPr>
              <a:t>ionization</a:t>
            </a:r>
            <a:r>
              <a:rPr lang="fr-FR" sz="1400" dirty="0" smtClean="0">
                <a:solidFill>
                  <a:srgbClr val="FF0000"/>
                </a:solidFill>
              </a:rPr>
              <a:t> zone, </a:t>
            </a:r>
            <a:r>
              <a:rPr lang="fr-FR" sz="1400" dirty="0" err="1" smtClean="0">
                <a:solidFill>
                  <a:srgbClr val="FF0000"/>
                </a:solidFill>
              </a:rPr>
              <a:t>almost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null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velocity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at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any</a:t>
            </a:r>
            <a:r>
              <a:rPr lang="fr-FR" sz="1400" dirty="0" smtClean="0">
                <a:solidFill>
                  <a:srgbClr val="FF0000"/>
                </a:solidFill>
              </a:rPr>
              <a:t> radius.</a:t>
            </a:r>
            <a:endParaRPr lang="fr-FR" sz="1400" dirty="0">
              <a:solidFill>
                <a:srgbClr val="FF0000"/>
              </a:solidFill>
            </a:endParaRPr>
          </a:p>
          <a:p>
            <a:r>
              <a:rPr lang="fr-FR" sz="1400" dirty="0" smtClean="0">
                <a:solidFill>
                  <a:srgbClr val="FF0000"/>
                </a:solidFill>
              </a:rPr>
              <a:t>No « block » rotation.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>
            <a:stCxn id="9" idx="1"/>
          </p:cNvCxnSpPr>
          <p:nvPr/>
        </p:nvCxnSpPr>
        <p:spPr>
          <a:xfrm flipH="1">
            <a:off x="2877708" y="2301675"/>
            <a:ext cx="548040" cy="264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321747" y="3202294"/>
            <a:ext cx="1900231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tx2"/>
                </a:solidFill>
              </a:rPr>
              <a:t>Linear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evolution</a:t>
            </a:r>
            <a:r>
              <a:rPr lang="fr-FR" sz="1400" dirty="0" smtClean="0">
                <a:solidFill>
                  <a:schemeClr val="tx2"/>
                </a:solidFill>
              </a:rPr>
              <a:t> of  radial </a:t>
            </a:r>
            <a:r>
              <a:rPr lang="fr-FR" sz="1400" dirty="0" err="1" smtClean="0">
                <a:solidFill>
                  <a:schemeClr val="tx2"/>
                </a:solidFill>
              </a:rPr>
              <a:t>velocity</a:t>
            </a:r>
            <a:endParaRPr lang="fr-FR" sz="1400" dirty="0">
              <a:solidFill>
                <a:schemeClr val="tx2"/>
              </a:solidFill>
            </a:endParaRPr>
          </a:p>
        </p:txBody>
      </p:sp>
      <p:cxnSp>
        <p:nvCxnSpPr>
          <p:cNvPr id="16" name="Connecteur droit avec flèche 15"/>
          <p:cNvCxnSpPr>
            <a:stCxn id="13" idx="3"/>
          </p:cNvCxnSpPr>
          <p:nvPr/>
        </p:nvCxnSpPr>
        <p:spPr>
          <a:xfrm flipV="1">
            <a:off x="5221978" y="3202294"/>
            <a:ext cx="1078214" cy="26161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230574" y="4029576"/>
            <a:ext cx="2736304" cy="338554"/>
          </a:xfrm>
          <a:prstGeom prst="rect">
            <a:avLst/>
          </a:prstGeom>
          <a:noFill/>
          <a:ln w="31750" cmpd="thinThick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Density</a:t>
            </a:r>
            <a:r>
              <a:rPr lang="fr-FR" sz="1600" dirty="0" smtClean="0">
                <a:solidFill>
                  <a:schemeClr val="tx1"/>
                </a:solidFill>
              </a:rPr>
              <a:t>/</a:t>
            </a:r>
            <a:r>
              <a:rPr lang="fr-FR" sz="1600" dirty="0" err="1" smtClean="0">
                <a:solidFill>
                  <a:schemeClr val="tx1"/>
                </a:solidFill>
              </a:rPr>
              <a:t>velocity</a:t>
            </a:r>
            <a:r>
              <a:rPr lang="fr-FR" sz="1600" dirty="0" smtClean="0">
                <a:solidFill>
                  <a:schemeClr val="tx1"/>
                </a:solidFill>
              </a:rPr>
              <a:t> phase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2911969" y="4952585"/>
            <a:ext cx="743702" cy="2967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609382" y="6070543"/>
            <a:ext cx="765552" cy="862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28112" y="1187718"/>
            <a:ext cx="3003728" cy="5553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056145" y="1187931"/>
            <a:ext cx="2943007" cy="55528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3635896" y="4725144"/>
            <a:ext cx="1900231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2"/>
                </a:solidFill>
              </a:rPr>
              <a:t>Constant phase close to </a:t>
            </a:r>
            <a:r>
              <a:rPr lang="fr-FR" sz="1400" dirty="0" smtClean="0">
                <a:solidFill>
                  <a:schemeClr val="tx2"/>
                </a:solidFill>
                <a:latin typeface="Symbol" pitchFamily="18" charset="2"/>
              </a:rPr>
              <a:t>p</a:t>
            </a:r>
            <a:r>
              <a:rPr lang="fr-FR" sz="1400" dirty="0" smtClean="0">
                <a:solidFill>
                  <a:schemeClr val="tx2"/>
                </a:solidFill>
              </a:rPr>
              <a:t>/4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419872" y="5877272"/>
            <a:ext cx="2188263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2"/>
                </a:solidFill>
              </a:rPr>
              <a:t>Phase: </a:t>
            </a:r>
            <a:r>
              <a:rPr lang="fr-FR" sz="1400" dirty="0" smtClean="0">
                <a:solidFill>
                  <a:schemeClr val="tx2"/>
                </a:solidFill>
                <a:latin typeface="Symbol" pitchFamily="18" charset="2"/>
              </a:rPr>
              <a:t>p</a:t>
            </a:r>
            <a:r>
              <a:rPr lang="fr-FR" sz="1400" dirty="0" smtClean="0">
                <a:solidFill>
                  <a:schemeClr val="tx2"/>
                </a:solidFill>
              </a:rPr>
              <a:t>/2 </a:t>
            </a:r>
            <a:r>
              <a:rPr lang="fr-FR" sz="1400" dirty="0" err="1" smtClean="0">
                <a:solidFill>
                  <a:schemeClr val="tx2"/>
                </a:solidFill>
              </a:rPr>
              <a:t>at</a:t>
            </a:r>
            <a:r>
              <a:rPr lang="fr-FR" sz="1400" dirty="0" smtClean="0">
                <a:solidFill>
                  <a:schemeClr val="tx2"/>
                </a:solidFill>
              </a:rPr>
              <a:t> center, </a:t>
            </a:r>
          </a:p>
          <a:p>
            <a:r>
              <a:rPr lang="fr-FR" sz="1400" dirty="0" smtClean="0">
                <a:solidFill>
                  <a:schemeClr val="tx2"/>
                </a:solidFill>
              </a:rPr>
              <a:t>0 </a:t>
            </a:r>
            <a:r>
              <a:rPr lang="fr-FR" sz="1400" dirty="0" err="1" smtClean="0">
                <a:solidFill>
                  <a:schemeClr val="tx2"/>
                </a:solidFill>
              </a:rPr>
              <a:t>outside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ionization</a:t>
            </a:r>
            <a:r>
              <a:rPr lang="fr-FR" sz="1400" dirty="0" smtClean="0">
                <a:solidFill>
                  <a:schemeClr val="tx2"/>
                </a:solidFill>
              </a:rPr>
              <a:t> zone</a:t>
            </a:r>
            <a:endParaRPr lang="fr-FR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9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822" y="116632"/>
            <a:ext cx="8229600" cy="1143000"/>
          </a:xfrm>
        </p:spPr>
        <p:txBody>
          <a:bodyPr/>
          <a:lstStyle/>
          <a:p>
            <a:r>
              <a:rPr lang="fr-FR" sz="3200" dirty="0" err="1" smtClean="0"/>
              <a:t>Results</a:t>
            </a:r>
            <a:r>
              <a:rPr lang="fr-FR" sz="3200" dirty="0" smtClean="0"/>
              <a:t> </a:t>
            </a:r>
            <a:r>
              <a:rPr lang="fr-FR" sz="3200" dirty="0" err="1" smtClean="0"/>
              <a:t>at</a:t>
            </a:r>
            <a:r>
              <a:rPr lang="fr-FR" sz="3200" dirty="0" smtClean="0"/>
              <a:t> r=5cm, </a:t>
            </a:r>
            <a:r>
              <a:rPr lang="fr-FR" sz="3200" dirty="0" err="1" smtClean="0"/>
              <a:t>ionization</a:t>
            </a:r>
            <a:r>
              <a:rPr lang="fr-FR" sz="3200" dirty="0" smtClean="0"/>
              <a:t> zone </a:t>
            </a:r>
            <a:r>
              <a:rPr lang="fr-FR" sz="3200" dirty="0" err="1" smtClean="0"/>
              <a:t>limit</a:t>
            </a: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654F64-4FB0-4360-B17D-C87A7D9F08C4}" type="datetime2">
              <a:rPr lang="fr-FR" smtClean="0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21BF8-67D1-4FD4-B6BB-54146D0B72F8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pic>
        <p:nvPicPr>
          <p:cNvPr id="77828" name="Picture 4" descr="C:\Users\cyril\Documents\these présentation\frf0m15t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9" y="1118528"/>
            <a:ext cx="321168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C:\Users\cyril\Documents\these présentation\frflux5cm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97" y="1988840"/>
            <a:ext cx="3318485" cy="28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C:\Users\cyril\Documents\these présentation\frf0m15r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" y="3994083"/>
            <a:ext cx="330929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931104" y="1638092"/>
            <a:ext cx="2432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At</a:t>
            </a:r>
            <a:r>
              <a:rPr lang="fr-FR" sz="1600" dirty="0" smtClean="0">
                <a:solidFill>
                  <a:srgbClr val="FF0000"/>
                </a:solidFill>
              </a:rPr>
              <a:t> max and min </a:t>
            </a:r>
            <a:r>
              <a:rPr lang="fr-FR" sz="1600" dirty="0" err="1" smtClean="0">
                <a:solidFill>
                  <a:srgbClr val="FF0000"/>
                </a:solidFill>
              </a:rPr>
              <a:t>density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ivdf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centered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at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zero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velocity</a:t>
            </a:r>
            <a:r>
              <a:rPr lang="fr-FR" sz="1600" dirty="0" smtClean="0">
                <a:solidFill>
                  <a:srgbClr val="FF0000"/>
                </a:solidFill>
              </a:rPr>
              <a:t>.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36953" y="515719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Non-</a:t>
            </a:r>
            <a:r>
              <a:rPr lang="fr-FR" dirty="0" err="1" smtClean="0">
                <a:solidFill>
                  <a:schemeClr val="tx1"/>
                </a:solidFill>
              </a:rPr>
              <a:t>zero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mean</a:t>
            </a:r>
            <a:r>
              <a:rPr lang="fr-FR" dirty="0" smtClean="0">
                <a:solidFill>
                  <a:schemeClr val="tx1"/>
                </a:solidFill>
              </a:rPr>
              <a:t> radial flux -&gt; no drift </a:t>
            </a:r>
            <a:r>
              <a:rPr lang="fr-FR" dirty="0" err="1" smtClean="0">
                <a:solidFill>
                  <a:schemeClr val="tx1"/>
                </a:solidFill>
              </a:rPr>
              <a:t>wave</a:t>
            </a: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45" y="1172846"/>
            <a:ext cx="5241835" cy="27576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8555" y="4088528"/>
            <a:ext cx="5203525" cy="2703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191515" y="1268760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azimuthal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3848" y="4678124"/>
            <a:ext cx="17755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tx2"/>
                </a:solidFill>
              </a:rPr>
              <a:t>Radial </a:t>
            </a:r>
            <a:r>
              <a:rPr lang="fr-FR" sz="1600" dirty="0" err="1" smtClean="0">
                <a:solidFill>
                  <a:schemeClr val="tx2"/>
                </a:solidFill>
              </a:rPr>
              <a:t>velocity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always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present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62088" y="4149080"/>
            <a:ext cx="9426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radial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1752" y="1538524"/>
            <a:ext cx="3534509" cy="4783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22650" y="1638092"/>
                <a:ext cx="15488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chemeClr val="tx1"/>
                    </a:solidFill>
                  </a:rPr>
                  <a:t>Flux: </a:t>
                </a:r>
                <a14:m>
                  <m:oMath xmlns=""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chemeClr val="tx1"/>
                        </a:solidFill>
                        <a:latin typeface="Cambria Math"/>
                      </a:rPr>
                      <m:t>Γ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/>
                      </a:rPr>
                      <m:t>𝑉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650" y="1638092"/>
                <a:ext cx="1548886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3543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527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993" y="168352"/>
            <a:ext cx="7886700" cy="1325563"/>
          </a:xfrm>
        </p:spPr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r=5cm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99AA7B-CC63-43B5-BC60-A191BA80658D}" type="datetime2">
              <a:rPr lang="fr-FR" smtClean="0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9AF8-F217-4545-BF25-A7E6ACC75DEC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pic>
        <p:nvPicPr>
          <p:cNvPr id="79875" name="Picture 3" descr="C:\Users\cyril\Documents\these présentation\frEfr5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85445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C:\Users\cyril\Documents\these présentation\frEfr5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995936" cy="35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364088" y="479715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Radial </a:t>
            </a:r>
            <a:r>
              <a:rPr lang="fr-FR" sz="1600" dirty="0" err="1" smtClean="0">
                <a:solidFill>
                  <a:schemeClr val="tx1"/>
                </a:solidFill>
              </a:rPr>
              <a:t>electric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field</a:t>
            </a:r>
            <a:r>
              <a:rPr lang="fr-FR" sz="1600" dirty="0" smtClean="0">
                <a:solidFill>
                  <a:schemeClr val="tx1"/>
                </a:solidFill>
              </a:rPr>
              <a:t> extrema on </a:t>
            </a:r>
            <a:r>
              <a:rPr lang="fr-FR" sz="1600" dirty="0" err="1" smtClean="0">
                <a:solidFill>
                  <a:schemeClr val="tx1"/>
                </a:solidFill>
              </a:rPr>
              <a:t>density</a:t>
            </a:r>
            <a:r>
              <a:rPr lang="fr-FR" sz="1600" dirty="0" smtClean="0">
                <a:solidFill>
                  <a:schemeClr val="tx1"/>
                </a:solidFill>
              </a:rPr>
              <a:t> fronts </a:t>
            </a:r>
            <a:r>
              <a:rPr lang="fr-FR" sz="1600" dirty="0" smtClean="0">
                <a:solidFill>
                  <a:schemeClr val="tx1"/>
                </a:solidFill>
                <a:sym typeface="Wingdings" pitchFamily="2" charset="2"/>
              </a:rPr>
              <a:t> changes </a:t>
            </a:r>
            <a:r>
              <a:rPr lang="fr-FR" sz="1600" dirty="0" err="1" smtClean="0">
                <a:solidFill>
                  <a:schemeClr val="tx1"/>
                </a:solidFill>
                <a:sym typeface="Wingdings" pitchFamily="2" charset="2"/>
              </a:rPr>
              <a:t>sign</a:t>
            </a:r>
            <a:r>
              <a:rPr lang="fr-FR" sz="1600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4826675"/>
            <a:ext cx="4464496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tx2"/>
                </a:solidFill>
              </a:rPr>
              <a:t>Azimuthal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electric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field</a:t>
            </a:r>
            <a:r>
              <a:rPr lang="fr-FR" sz="1400" dirty="0" smtClean="0">
                <a:solidFill>
                  <a:schemeClr val="tx2"/>
                </a:solidFill>
              </a:rPr>
              <a:t> shows:</a:t>
            </a:r>
          </a:p>
          <a:p>
            <a:r>
              <a:rPr lang="fr-FR" sz="1400" dirty="0" smtClean="0">
                <a:solidFill>
                  <a:schemeClr val="tx2"/>
                </a:solidFill>
              </a:rPr>
              <a:t>-max on </a:t>
            </a:r>
            <a:r>
              <a:rPr lang="fr-FR" sz="1400" dirty="0" err="1" smtClean="0">
                <a:solidFill>
                  <a:schemeClr val="tx2"/>
                </a:solidFill>
              </a:rPr>
              <a:t>rising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density</a:t>
            </a:r>
            <a:r>
              <a:rPr lang="fr-FR" sz="1400" dirty="0" smtClean="0">
                <a:solidFill>
                  <a:schemeClr val="tx2"/>
                </a:solidFill>
              </a:rPr>
              <a:t> front</a:t>
            </a:r>
          </a:p>
          <a:p>
            <a:r>
              <a:rPr lang="fr-FR" sz="1400" dirty="0" smtClean="0">
                <a:solidFill>
                  <a:schemeClr val="tx2"/>
                </a:solidFill>
              </a:rPr>
              <a:t>-</a:t>
            </a:r>
            <a:r>
              <a:rPr lang="fr-FR" sz="1400" dirty="0" err="1" smtClean="0">
                <a:solidFill>
                  <a:schemeClr val="tx2"/>
                </a:solidFill>
              </a:rPr>
              <a:t>differences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according</a:t>
            </a:r>
            <a:r>
              <a:rPr lang="fr-FR" sz="1400" dirty="0" smtClean="0">
                <a:solidFill>
                  <a:schemeClr val="tx2"/>
                </a:solidFill>
              </a:rPr>
              <a:t> to </a:t>
            </a:r>
            <a:r>
              <a:rPr lang="fr-FR" sz="1400" dirty="0" err="1" smtClean="0">
                <a:solidFill>
                  <a:schemeClr val="tx2"/>
                </a:solidFill>
              </a:rPr>
              <a:t>used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err="1" smtClean="0">
                <a:solidFill>
                  <a:schemeClr val="tx2"/>
                </a:solidFill>
              </a:rPr>
              <a:t>method</a:t>
            </a:r>
            <a:r>
              <a:rPr lang="fr-FR" sz="1400" dirty="0" smtClean="0">
                <a:solidFill>
                  <a:schemeClr val="tx2"/>
                </a:solidFill>
              </a:rPr>
              <a:t> (change of </a:t>
            </a:r>
            <a:r>
              <a:rPr lang="fr-FR" sz="1400" dirty="0" err="1" smtClean="0">
                <a:solidFill>
                  <a:schemeClr val="tx2"/>
                </a:solidFill>
              </a:rPr>
              <a:t>sign</a:t>
            </a:r>
            <a:r>
              <a:rPr lang="fr-FR" sz="1400" dirty="0" smtClean="0">
                <a:solidFill>
                  <a:schemeClr val="tx2"/>
                </a:solidFill>
              </a:rPr>
              <a:t> for </a:t>
            </a:r>
            <a:r>
              <a:rPr lang="fr-FR" sz="1400" dirty="0" err="1" smtClean="0">
                <a:solidFill>
                  <a:schemeClr val="tx2"/>
                </a:solidFill>
              </a:rPr>
              <a:t>energy</a:t>
            </a:r>
            <a:r>
              <a:rPr lang="fr-FR" sz="1400" dirty="0" smtClean="0">
                <a:solidFill>
                  <a:schemeClr val="tx2"/>
                </a:solidFill>
              </a:rPr>
              <a:t> conservation </a:t>
            </a:r>
            <a:r>
              <a:rPr lang="fr-FR" sz="1400" dirty="0" err="1" smtClean="0">
                <a:solidFill>
                  <a:schemeClr val="tx2"/>
                </a:solidFill>
              </a:rPr>
              <a:t>method</a:t>
            </a:r>
            <a:r>
              <a:rPr lang="fr-FR" sz="1400" dirty="0" smtClean="0">
                <a:solidFill>
                  <a:schemeClr val="tx2"/>
                </a:solidFill>
              </a:rPr>
              <a:t>)</a:t>
            </a:r>
            <a:endParaRPr lang="fr-FR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021907"/>
          </a:xfrm>
        </p:spPr>
        <p:txBody>
          <a:bodyPr/>
          <a:lstStyle/>
          <a:p>
            <a:r>
              <a:rPr lang="fr-FR" dirty="0" smtClean="0"/>
              <a:t>Axial </a:t>
            </a:r>
            <a:r>
              <a:rPr lang="fr-FR" dirty="0" err="1" smtClean="0"/>
              <a:t>density</a:t>
            </a:r>
            <a:r>
              <a:rPr lang="fr-FR" dirty="0" smtClean="0"/>
              <a:t> modulation </a:t>
            </a:r>
            <a:r>
              <a:rPr lang="fr-FR" dirty="0" err="1" smtClean="0"/>
              <a:t>measured</a:t>
            </a:r>
            <a:r>
              <a:rPr lang="fr-FR" dirty="0" smtClean="0"/>
              <a:t> by LIF</a:t>
            </a:r>
          </a:p>
          <a:p>
            <a:r>
              <a:rPr lang="fr-FR" dirty="0" smtClean="0"/>
              <a:t>No plasma </a:t>
            </a:r>
            <a:r>
              <a:rPr lang="fr-FR" dirty="0" err="1" smtClean="0"/>
              <a:t>rigid</a:t>
            </a:r>
            <a:r>
              <a:rPr lang="fr-FR" dirty="0" smtClean="0"/>
              <a:t> rotation</a:t>
            </a:r>
          </a:p>
          <a:p>
            <a:r>
              <a:rPr lang="fr-FR" dirty="0" smtClean="0"/>
              <a:t>No simple </a:t>
            </a:r>
            <a:r>
              <a:rPr lang="fr-FR" dirty="0" err="1" smtClean="0"/>
              <a:t>ExB</a:t>
            </a:r>
            <a:r>
              <a:rPr lang="fr-FR" dirty="0" smtClean="0"/>
              <a:t> drift</a:t>
            </a:r>
          </a:p>
          <a:p>
            <a:r>
              <a:rPr lang="fr-FR" dirty="0" smtClean="0"/>
              <a:t>No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instability</a:t>
            </a:r>
            <a:r>
              <a:rPr lang="fr-FR" dirty="0" smtClean="0"/>
              <a:t> identification</a:t>
            </a:r>
          </a:p>
          <a:p>
            <a:r>
              <a:rPr lang="fr-FR" dirty="0" err="1" smtClean="0"/>
              <a:t>Study</a:t>
            </a:r>
            <a:r>
              <a:rPr lang="fr-FR" dirty="0" smtClean="0"/>
              <a:t> influence of </a:t>
            </a:r>
            <a:r>
              <a:rPr lang="fr-FR" dirty="0" err="1" smtClean="0"/>
              <a:t>f</a:t>
            </a:r>
            <a:r>
              <a:rPr lang="fr-FR" baseline="-25000" dirty="0" err="1" smtClean="0"/>
              <a:t>ci</a:t>
            </a:r>
            <a:endParaRPr lang="fr-FR" baseline="-25000" dirty="0" smtClean="0"/>
          </a:p>
          <a:p>
            <a:pPr>
              <a:buNone/>
            </a:pPr>
            <a:r>
              <a:rPr lang="fr-FR" dirty="0" smtClean="0"/>
              <a:t>						</a:t>
            </a:r>
          </a:p>
          <a:p>
            <a:pPr>
              <a:buNone/>
            </a:pPr>
            <a:r>
              <a:rPr lang="fr-FR" sz="1400" dirty="0" smtClean="0"/>
              <a:t>						B.M. </a:t>
            </a:r>
            <a:r>
              <a:rPr lang="fr-FR" sz="1400" dirty="0" err="1" smtClean="0"/>
              <a:t>Annaratone</a:t>
            </a:r>
            <a:r>
              <a:rPr lang="fr-FR" sz="1400" dirty="0" smtClean="0"/>
              <a:t> et al., Phys. Plasmas (2011)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654F64-4FB0-4360-B17D-C87A7D9F08C4}" type="datetime2">
              <a:rPr lang="fr-FR" smtClean="0"/>
              <a:pPr>
                <a:defRPr/>
              </a:pPr>
              <a:t>jeudi 15 juin 17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21BF8-67D1-4FD4-B6BB-54146D0B72F8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71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-11340" y="911243"/>
            <a:ext cx="9144000" cy="12056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i="1" dirty="0" smtClean="0">
                <a:latin typeface="Corbel"/>
                <a:cs typeface="Corbel"/>
              </a:rPr>
              <a:t>Regular modes </a:t>
            </a:r>
            <a:r>
              <a:rPr lang="fr-FR" sz="3200" i="1" dirty="0" err="1" smtClean="0">
                <a:latin typeface="Corbel"/>
                <a:cs typeface="Corbel"/>
              </a:rPr>
              <a:t>rotating</a:t>
            </a:r>
            <a:r>
              <a:rPr lang="fr-FR" sz="3200" i="1" dirty="0" smtClean="0">
                <a:latin typeface="Corbel"/>
                <a:cs typeface="Corbel"/>
              </a:rPr>
              <a:t> </a:t>
            </a:r>
            <a:r>
              <a:rPr lang="fr-FR" sz="3200" i="1" dirty="0" err="1" smtClean="0">
                <a:latin typeface="Corbel"/>
                <a:cs typeface="Corbel"/>
              </a:rPr>
              <a:t>around</a:t>
            </a:r>
            <a:r>
              <a:rPr lang="fr-FR" sz="3200" i="1" dirty="0" smtClean="0">
                <a:latin typeface="Corbel"/>
                <a:cs typeface="Corbel"/>
              </a:rPr>
              <a:t> plasma </a:t>
            </a:r>
            <a:r>
              <a:rPr lang="fr-FR" sz="3200" i="1" dirty="0" err="1" smtClean="0">
                <a:latin typeface="Corbel"/>
                <a:cs typeface="Corbel"/>
              </a:rPr>
              <a:t>column</a:t>
            </a:r>
            <a:endParaRPr lang="fr-FR" sz="3200" i="1" dirty="0" smtClean="0">
              <a:latin typeface="Corbel"/>
              <a:cs typeface="Corbel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464710" y="320651"/>
            <a:ext cx="7854440" cy="680978"/>
            <a:chOff x="464710" y="309413"/>
            <a:chExt cx="7854440" cy="68097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>
            <a:off x="6877329" y="6035494"/>
            <a:ext cx="15133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[Jaeger POP 2009]</a:t>
            </a:r>
            <a:endParaRPr lang="fr-FR" sz="1400" dirty="0"/>
          </a:p>
        </p:txBody>
      </p:sp>
      <p:pic>
        <p:nvPicPr>
          <p:cNvPr id="3" name="Image 2" descr="Fig 3 article Jaeg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81" y="2423477"/>
            <a:ext cx="3889123" cy="3573168"/>
          </a:xfrm>
          <a:prstGeom prst="rect">
            <a:avLst/>
          </a:prstGeom>
        </p:spPr>
      </p:pic>
      <p:sp>
        <p:nvSpPr>
          <p:cNvPr id="14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254962" y="6347486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2438075"/>
            <a:ext cx="3970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smtClean="0"/>
              <a:t>Langmuir probe in the </a:t>
            </a:r>
            <a:r>
              <a:rPr lang="fr-FR" sz="2400" dirty="0" err="1" smtClean="0"/>
              <a:t>diaphragm</a:t>
            </a:r>
            <a:r>
              <a:rPr lang="fr-FR" sz="2400" dirty="0" smtClean="0"/>
              <a:t> </a:t>
            </a:r>
            <a:r>
              <a:rPr lang="fr-FR" sz="2400" dirty="0" err="1" smtClean="0"/>
              <a:t>shadow</a:t>
            </a:r>
            <a:r>
              <a:rPr lang="fr-FR" sz="2400" dirty="0" smtClean="0"/>
              <a:t> : n</a:t>
            </a:r>
            <a:r>
              <a:rPr lang="fr-FR" sz="2400" baseline="-25000" dirty="0" smtClean="0"/>
              <a:t>e</a:t>
            </a:r>
            <a:r>
              <a:rPr lang="fr-FR" sz="2400" dirty="0" smtClean="0"/>
              <a:t>.</a:t>
            </a:r>
            <a:endParaRPr lang="fr-FR" sz="2400" baseline="-25000" dirty="0" smtClean="0"/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2 </a:t>
            </a:r>
            <a:r>
              <a:rPr lang="fr-FR" sz="2400" dirty="0" err="1" smtClean="0"/>
              <a:t>half-cylinders</a:t>
            </a:r>
            <a:r>
              <a:rPr lang="fr-FR" sz="2400" dirty="0" smtClean="0"/>
              <a:t> </a:t>
            </a:r>
            <a:r>
              <a:rPr lang="fr-FR" sz="2400" dirty="0" err="1" smtClean="0"/>
              <a:t>around</a:t>
            </a:r>
            <a:r>
              <a:rPr lang="fr-FR" sz="2400" dirty="0" smtClean="0"/>
              <a:t> the </a:t>
            </a:r>
            <a:r>
              <a:rPr lang="fr-FR" sz="2400" dirty="0" err="1" smtClean="0"/>
              <a:t>column</a:t>
            </a:r>
            <a:r>
              <a:rPr lang="fr-FR" sz="2400" dirty="0" smtClean="0"/>
              <a:t> : radial </a:t>
            </a:r>
            <a:r>
              <a:rPr lang="fr-FR" sz="2400" dirty="0" err="1" smtClean="0"/>
              <a:t>current</a:t>
            </a:r>
            <a:r>
              <a:rPr lang="fr-FR" sz="2400" dirty="0" smtClean="0"/>
              <a:t> I.</a:t>
            </a:r>
          </a:p>
          <a:p>
            <a:endParaRPr lang="fr-FR" sz="2400" dirty="0"/>
          </a:p>
          <a:p>
            <a:r>
              <a:rPr lang="fr-FR" sz="2400" dirty="0" smtClean="0">
                <a:sym typeface="Wingdings"/>
              </a:rPr>
              <a:t> Observation of </a:t>
            </a:r>
            <a:r>
              <a:rPr lang="fr-FR" sz="2400" dirty="0" err="1" smtClean="0">
                <a:sym typeface="Wingdings"/>
              </a:rPr>
              <a:t>rotating</a:t>
            </a:r>
            <a:r>
              <a:rPr lang="fr-FR" sz="2400" dirty="0" smtClean="0">
                <a:sym typeface="Wingdings"/>
              </a:rPr>
              <a:t> structures  (</a:t>
            </a:r>
            <a:r>
              <a:rPr lang="fr-FR" sz="2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fr-FR" sz="2400" dirty="0" smtClean="0">
                <a:sym typeface="Wingdings"/>
              </a:rPr>
              <a:t> = a few kHz)</a:t>
            </a:r>
            <a:endParaRPr lang="fr-FR" sz="2400" dirty="0" smtClean="0"/>
          </a:p>
        </p:txBody>
      </p:sp>
      <p:grpSp>
        <p:nvGrpSpPr>
          <p:cNvPr id="30" name="Grouper 29"/>
          <p:cNvGrpSpPr/>
          <p:nvPr/>
        </p:nvGrpSpPr>
        <p:grpSpPr>
          <a:xfrm>
            <a:off x="1298139" y="5246942"/>
            <a:ext cx="1654658" cy="1402001"/>
            <a:chOff x="349250" y="5086350"/>
            <a:chExt cx="1654658" cy="1402001"/>
          </a:xfrm>
        </p:grpSpPr>
        <p:sp>
          <p:nvSpPr>
            <p:cNvPr id="21" name="Hexagone 20"/>
            <p:cNvSpPr/>
            <p:nvPr/>
          </p:nvSpPr>
          <p:spPr>
            <a:xfrm>
              <a:off x="1055519" y="5280575"/>
              <a:ext cx="948389" cy="1160561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source</a:t>
              </a:r>
              <a:endParaRPr lang="fr-FR" sz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0215" y="5602952"/>
              <a:ext cx="745442" cy="5567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710628" y="5934641"/>
              <a:ext cx="0" cy="3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50278" y="6226741"/>
              <a:ext cx="5266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probe</a:t>
              </a:r>
              <a:endParaRPr lang="fr-FR" sz="11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3550" y="5727700"/>
              <a:ext cx="654050" cy="28575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8315" y="5774402"/>
              <a:ext cx="745442" cy="1882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 flipV="1">
              <a:off x="742950" y="5308600"/>
              <a:ext cx="209550" cy="368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349250" y="5086350"/>
              <a:ext cx="842749" cy="276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n>
                    <a:solidFill>
                      <a:srgbClr val="FF0000"/>
                    </a:solidFill>
                  </a:ln>
                  <a:latin typeface="Times"/>
                  <a:cs typeface="Times"/>
                </a:rPr>
                <a:t>½ </a:t>
              </a:r>
              <a:r>
                <a:rPr lang="fr-FR" sz="1200" dirty="0" err="1" smtClean="0">
                  <a:ln>
                    <a:solidFill>
                      <a:srgbClr val="FF0000"/>
                    </a:solidFill>
                  </a:ln>
                  <a:latin typeface="Times"/>
                  <a:cs typeface="Times"/>
                </a:rPr>
                <a:t>cylinder</a:t>
              </a:r>
              <a:endParaRPr lang="fr-FR" sz="1200" dirty="0">
                <a:ln>
                  <a:solidFill>
                    <a:srgbClr val="FF0000"/>
                  </a:solidFill>
                </a:ln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01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1412732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i="1" dirty="0" err="1" smtClean="0">
                <a:latin typeface="Corbel"/>
                <a:cs typeface="Corbel"/>
              </a:rPr>
              <a:t>Analytical</a:t>
            </a:r>
            <a:r>
              <a:rPr lang="fr-FR" sz="3200" i="1" dirty="0" smtClean="0">
                <a:latin typeface="Corbel"/>
                <a:cs typeface="Corbel"/>
              </a:rPr>
              <a:t> model for the rotation </a:t>
            </a:r>
            <a:r>
              <a:rPr lang="fr-FR" sz="3200" i="1" dirty="0" err="1" smtClean="0">
                <a:latin typeface="Corbel"/>
                <a:cs typeface="Corbel"/>
              </a:rPr>
              <a:t>frequency</a:t>
            </a:r>
            <a:r>
              <a:rPr lang="fr-FR" sz="3200" i="1" dirty="0" smtClean="0">
                <a:latin typeface="Corbel"/>
                <a:cs typeface="Corbel"/>
              </a:rPr>
              <a:t> </a:t>
            </a:r>
          </a:p>
          <a:p>
            <a:r>
              <a:rPr lang="fr-FR" sz="3200" i="1" dirty="0" smtClean="0">
                <a:latin typeface="Corbel"/>
                <a:cs typeface="Corbel"/>
              </a:rPr>
              <a:t>of </a:t>
            </a:r>
            <a:r>
              <a:rPr lang="fr-FR" sz="3200" i="1" dirty="0" err="1" smtClean="0">
                <a:latin typeface="Corbel"/>
                <a:cs typeface="Corbel"/>
              </a:rPr>
              <a:t>regular</a:t>
            </a:r>
            <a:r>
              <a:rPr lang="fr-FR" sz="3200" i="1" dirty="0" smtClean="0">
                <a:latin typeface="Corbel"/>
                <a:cs typeface="Corbel"/>
              </a:rPr>
              <a:t> modes</a:t>
            </a:r>
            <a:endParaRPr lang="fr-FR" sz="3200" b="1" dirty="0">
              <a:latin typeface="Corbel"/>
              <a:cs typeface="Corbe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11340" y="1908652"/>
            <a:ext cx="9132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Quasi-</a:t>
            </a:r>
            <a:r>
              <a:rPr lang="fr-FR" sz="2400" dirty="0" err="1" smtClean="0">
                <a:sym typeface="Wingdings"/>
              </a:rPr>
              <a:t>neutral</a:t>
            </a:r>
            <a:r>
              <a:rPr lang="fr-FR" sz="2400" dirty="0" smtClean="0">
                <a:sym typeface="Wingdings"/>
              </a:rPr>
              <a:t> plasma in </a:t>
            </a:r>
            <a:r>
              <a:rPr lang="fr-FR" sz="2400" dirty="0" err="1" smtClean="0">
                <a:sym typeface="Wingdings"/>
              </a:rPr>
              <a:t>diaphragm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shadow</a:t>
            </a:r>
            <a:r>
              <a:rPr lang="fr-FR" sz="2400" dirty="0" smtClean="0">
                <a:sym typeface="Wingdings"/>
              </a:rPr>
              <a:t>,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ym typeface="Wingdings"/>
              </a:rPr>
              <a:t>Regular rotation </a:t>
            </a:r>
            <a:r>
              <a:rPr lang="fr-FR" sz="2400" dirty="0" err="1" smtClean="0">
                <a:sym typeface="Wingdings"/>
              </a:rPr>
              <a:t>around</a:t>
            </a:r>
            <a:r>
              <a:rPr lang="fr-FR" sz="2400" dirty="0" smtClean="0">
                <a:sym typeface="Wingdings"/>
              </a:rPr>
              <a:t> central plasma  : </a:t>
            </a:r>
            <a:r>
              <a:rPr lang="fr-FR" sz="2400" dirty="0" err="1" smtClean="0">
                <a:sym typeface="Wingdings"/>
              </a:rPr>
              <a:t>v</a:t>
            </a:r>
            <a:r>
              <a:rPr lang="fr-FR" sz="2400" baseline="-25000" dirty="0" err="1" smtClean="0">
                <a:sym typeface="Wingdings"/>
              </a:rPr>
              <a:t>iφ</a:t>
            </a:r>
            <a:r>
              <a:rPr lang="fr-FR" sz="2400" dirty="0" smtClean="0">
                <a:sym typeface="Wingdings"/>
              </a:rPr>
              <a:t> = </a:t>
            </a:r>
            <a:r>
              <a:rPr lang="fr-FR" sz="2400" dirty="0" err="1" smtClean="0">
                <a:sym typeface="Wingdings"/>
              </a:rPr>
              <a:t>ω.r</a:t>
            </a:r>
            <a:r>
              <a:rPr lang="fr-FR" sz="2400" dirty="0" smtClean="0">
                <a:sym typeface="Wingdings"/>
              </a:rPr>
              <a:t>,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>
                <a:sym typeface="Wingdings"/>
              </a:rPr>
              <a:t>Ionization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neglected</a:t>
            </a:r>
            <a:r>
              <a:rPr lang="fr-FR" sz="2400" dirty="0" smtClean="0">
                <a:sym typeface="Wingdings"/>
              </a:rPr>
              <a:t> in </a:t>
            </a:r>
            <a:r>
              <a:rPr lang="fr-FR" sz="2400" dirty="0" err="1" smtClean="0">
                <a:sym typeface="Wingdings"/>
              </a:rPr>
              <a:t>diaphragm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shadow</a:t>
            </a:r>
            <a:r>
              <a:rPr lang="fr-FR" sz="2400" dirty="0" smtClean="0">
                <a:sym typeface="Wingdings"/>
              </a:rPr>
              <a:t>,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I</a:t>
            </a:r>
            <a:r>
              <a:rPr lang="fr-FR" sz="2400" dirty="0" smtClean="0"/>
              <a:t>ons </a:t>
            </a:r>
            <a:r>
              <a:rPr lang="fr-FR" sz="2400" dirty="0" err="1" smtClean="0"/>
              <a:t>loose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</a:t>
            </a:r>
            <a:r>
              <a:rPr lang="fr-FR" sz="2400" dirty="0" err="1" smtClean="0"/>
              <a:t>through</a:t>
            </a:r>
            <a:r>
              <a:rPr lang="fr-FR" sz="2400" dirty="0" smtClean="0"/>
              <a:t> </a:t>
            </a:r>
            <a:r>
              <a:rPr lang="fr-FR" sz="2400" dirty="0"/>
              <a:t>collisions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neutral</a:t>
            </a:r>
            <a:r>
              <a:rPr lang="fr-FR" sz="2400" dirty="0" smtClean="0"/>
              <a:t> </a:t>
            </a:r>
            <a:r>
              <a:rPr lang="fr-FR" sz="2400" dirty="0" err="1" smtClean="0"/>
              <a:t>atoms</a:t>
            </a:r>
            <a:r>
              <a:rPr lang="fr-FR" sz="2400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/>
              <a:t>Collisionless</a:t>
            </a:r>
            <a:r>
              <a:rPr lang="fr-FR" sz="2400" dirty="0"/>
              <a:t> </a:t>
            </a:r>
            <a:r>
              <a:rPr lang="fr-FR" sz="2400" dirty="0" err="1" smtClean="0"/>
              <a:t>electrons</a:t>
            </a:r>
            <a:r>
              <a:rPr lang="fr-FR" sz="2400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>
                <a:sym typeface="Wingdings"/>
              </a:rPr>
              <a:t>Cylindrical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symetry</a:t>
            </a:r>
            <a:r>
              <a:rPr lang="fr-FR" sz="2400" dirty="0" smtClean="0">
                <a:sym typeface="Wingdings"/>
              </a:rPr>
              <a:t>.</a:t>
            </a:r>
          </a:p>
          <a:p>
            <a:endParaRPr lang="fr-FR" sz="2400" dirty="0">
              <a:sym typeface="Wingdings"/>
            </a:endParaRPr>
          </a:p>
          <a:p>
            <a:r>
              <a:rPr lang="fr-FR" sz="2400" dirty="0" smtClean="0">
                <a:sym typeface="Wingdings"/>
              </a:rPr>
              <a:t> Simple system: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209179"/>
              </p:ext>
            </p:extLst>
          </p:nvPr>
        </p:nvGraphicFramePr>
        <p:xfrm>
          <a:off x="704974" y="4922743"/>
          <a:ext cx="4085094" cy="1760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9" name="Equation" r:id="rId4" imgW="2209800" imgH="952500" progId="Equation.DSMT4">
                  <p:embed/>
                </p:oleObj>
              </mc:Choice>
              <mc:Fallback>
                <p:oleObj name="Equation" r:id="rId4" imgW="2209800" imgH="952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4974" y="4922743"/>
                        <a:ext cx="4085094" cy="1760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434949" y="5020326"/>
            <a:ext cx="33836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v</a:t>
            </a:r>
            <a:r>
              <a:rPr lang="fr-FR" sz="2400" baseline="-25000" dirty="0" err="1" smtClean="0"/>
              <a:t>S</a:t>
            </a:r>
            <a:r>
              <a:rPr lang="fr-FR" sz="2400" dirty="0" smtClean="0"/>
              <a:t> = v</a:t>
            </a:r>
            <a:r>
              <a:rPr lang="fr-FR" sz="2400" baseline="-25000" dirty="0" smtClean="0"/>
              <a:t>er</a:t>
            </a:r>
            <a:r>
              <a:rPr lang="fr-FR" sz="2400" dirty="0" smtClean="0"/>
              <a:t> – </a:t>
            </a:r>
            <a:r>
              <a:rPr lang="fr-FR" sz="2400" dirty="0" err="1" smtClean="0"/>
              <a:t>v</a:t>
            </a:r>
            <a:r>
              <a:rPr lang="fr-FR" sz="2400" baseline="-25000" dirty="0" err="1" smtClean="0"/>
              <a:t>ir</a:t>
            </a:r>
            <a:r>
              <a:rPr lang="fr-FR" sz="2400" dirty="0" smtClean="0"/>
              <a:t>,</a:t>
            </a:r>
          </a:p>
          <a:p>
            <a:r>
              <a:rPr lang="fr-FR" sz="2400" dirty="0" err="1" smtClean="0"/>
              <a:t>ω</a:t>
            </a:r>
            <a:r>
              <a:rPr lang="fr-FR" sz="2400" baseline="-25000" dirty="0" err="1" smtClean="0"/>
              <a:t>L</a:t>
            </a:r>
            <a:r>
              <a:rPr lang="fr-FR" sz="2400" dirty="0" smtClean="0"/>
              <a:t> = </a:t>
            </a:r>
            <a:r>
              <a:rPr lang="fr-FR" sz="2400" dirty="0" err="1" smtClean="0"/>
              <a:t>eB</a:t>
            </a:r>
            <a:r>
              <a:rPr lang="fr-FR" sz="2400" dirty="0" smtClean="0"/>
              <a:t>/M,</a:t>
            </a:r>
          </a:p>
          <a:p>
            <a:r>
              <a:rPr lang="fr-FR" sz="2400" dirty="0" err="1" smtClean="0"/>
              <a:t>λ</a:t>
            </a:r>
            <a:r>
              <a:rPr lang="fr-FR" sz="2400" baseline="-25000" dirty="0" err="1" smtClean="0"/>
              <a:t>fi</a:t>
            </a:r>
            <a:r>
              <a:rPr lang="fr-FR" sz="2400" dirty="0" smtClean="0"/>
              <a:t> = ion </a:t>
            </a:r>
            <a:r>
              <a:rPr lang="fr-FR" sz="2400" dirty="0" err="1" smtClean="0"/>
              <a:t>mean</a:t>
            </a:r>
            <a:r>
              <a:rPr lang="fr-FR" sz="2400" dirty="0" smtClean="0"/>
              <a:t> free </a:t>
            </a:r>
            <a:r>
              <a:rPr lang="fr-FR" sz="2400" dirty="0" err="1" smtClean="0"/>
              <a:t>path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10660"/>
              </p:ext>
            </p:extLst>
          </p:nvPr>
        </p:nvGraphicFramePr>
        <p:xfrm>
          <a:off x="5562600" y="3454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0" name="…quation" r:id="rId6" imgW="114300" imgH="165100" progId="Equation.3">
                  <p:embed/>
                </p:oleObj>
              </mc:Choice>
              <mc:Fallback>
                <p:oleObj name="…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62600" y="3454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464710" y="320651"/>
            <a:ext cx="7854440" cy="680978"/>
            <a:chOff x="464710" y="309413"/>
            <a:chExt cx="7854440" cy="68097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>
            <a:off x="3896978" y="6550223"/>
            <a:ext cx="23448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[</a:t>
            </a:r>
            <a:r>
              <a:rPr lang="fr-FR" sz="1400" dirty="0" err="1" smtClean="0"/>
              <a:t>Annaratone</a:t>
            </a:r>
            <a:r>
              <a:rPr lang="fr-FR" sz="1400" dirty="0" smtClean="0"/>
              <a:t> et al. POP 2011]</a:t>
            </a:r>
            <a:endParaRPr lang="fr-FR" sz="1400" dirty="0"/>
          </a:p>
        </p:txBody>
      </p:sp>
      <p:sp>
        <p:nvSpPr>
          <p:cNvPr id="14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400800" y="6492875"/>
            <a:ext cx="2743200" cy="365125"/>
          </a:xfrm>
        </p:spPr>
        <p:txBody>
          <a:bodyPr/>
          <a:lstStyle/>
          <a:p>
            <a:pPr algn="r"/>
            <a:r>
              <a:rPr lang="fr-FR" i="1" dirty="0"/>
              <a:t>Toulouse 21-23 </a:t>
            </a:r>
            <a:r>
              <a:rPr lang="fr-FR" i="1" dirty="0" err="1"/>
              <a:t>June</a:t>
            </a:r>
            <a:r>
              <a:rPr lang="fr-FR" i="1" dirty="0"/>
              <a:t> </a:t>
            </a:r>
            <a:r>
              <a:rPr lang="fr-FR" sz="1100" i="1" dirty="0"/>
              <a:t>2017     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0363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-11340" y="911243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 dirty="0" smtClean="0"/>
              <a:t>Rotation </a:t>
            </a:r>
            <a:r>
              <a:rPr lang="fr-FR" sz="2800" i="1" dirty="0" err="1" smtClean="0"/>
              <a:t>frequency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ν</a:t>
            </a:r>
            <a:r>
              <a:rPr lang="fr-FR" sz="2800" i="1" dirty="0" smtClean="0"/>
              <a:t>  versus </a:t>
            </a:r>
            <a:r>
              <a:rPr lang="fr-FR" sz="2800" i="1" dirty="0" err="1" smtClean="0"/>
              <a:t>magnetic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field</a:t>
            </a:r>
            <a:endParaRPr lang="fr-FR" sz="2800" i="1" dirty="0" smtClean="0"/>
          </a:p>
        </p:txBody>
      </p:sp>
      <p:grpSp>
        <p:nvGrpSpPr>
          <p:cNvPr id="7" name="Grouper 6"/>
          <p:cNvGrpSpPr/>
          <p:nvPr/>
        </p:nvGrpSpPr>
        <p:grpSpPr>
          <a:xfrm>
            <a:off x="1372422" y="1551986"/>
            <a:ext cx="6363575" cy="4823372"/>
            <a:chOff x="2090856" y="1551986"/>
            <a:chExt cx="6620159" cy="5005486"/>
          </a:xfrm>
        </p:grpSpPr>
        <p:pic>
          <p:nvPicPr>
            <p:cNvPr id="2" name="Image 1" descr="nu - f(B)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856" y="1551986"/>
              <a:ext cx="6620159" cy="500548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348417" y="2026774"/>
              <a:ext cx="1110811" cy="67073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o : model</a:t>
              </a:r>
            </a:p>
            <a:p>
              <a:r>
                <a:rPr lang="fr-FR" dirty="0" smtClean="0"/>
                <a:t>X : </a:t>
              </a:r>
              <a:r>
                <a:rPr lang="fr-FR" dirty="0" err="1" smtClean="0"/>
                <a:t>exp</a:t>
              </a:r>
              <a:r>
                <a:rPr lang="fr-FR" dirty="0" smtClean="0"/>
                <a:t>.</a:t>
              </a:r>
              <a:endParaRPr lang="fr-FR" dirty="0"/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464710" y="320651"/>
            <a:ext cx="7854440" cy="680978"/>
            <a:chOff x="464710" y="309413"/>
            <a:chExt cx="7854440" cy="68097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73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u 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22" y="1812792"/>
            <a:ext cx="6277300" cy="440567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04123" y="903512"/>
            <a:ext cx="9144000" cy="576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i="1" dirty="0">
                <a:latin typeface="Corbel"/>
                <a:cs typeface="Corbel"/>
              </a:rPr>
              <a:t>R</a:t>
            </a:r>
            <a:r>
              <a:rPr lang="fr-FR" sz="3200" i="1" dirty="0" smtClean="0">
                <a:latin typeface="Corbel"/>
                <a:cs typeface="Corbel"/>
              </a:rPr>
              <a:t>otation </a:t>
            </a:r>
            <a:r>
              <a:rPr lang="fr-FR" sz="3200" i="1" dirty="0" err="1" smtClean="0">
                <a:latin typeface="Corbel"/>
                <a:cs typeface="Corbel"/>
              </a:rPr>
              <a:t>frequency</a:t>
            </a:r>
            <a:r>
              <a:rPr lang="fr-FR" sz="3200" i="1" dirty="0" smtClean="0">
                <a:latin typeface="Corbel"/>
                <a:cs typeface="Corbel"/>
              </a:rPr>
              <a:t> versus Pressure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2455908"/>
            <a:ext cx="3414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 Simple </a:t>
            </a:r>
            <a:r>
              <a:rPr lang="fr-FR" sz="2400" dirty="0" err="1" smtClean="0">
                <a:sym typeface="Wingdings"/>
              </a:rPr>
              <a:t>physical</a:t>
            </a:r>
            <a:r>
              <a:rPr lang="fr-FR" sz="2400" dirty="0" smtClean="0">
                <a:sym typeface="Wingdings"/>
              </a:rPr>
              <a:t> model </a:t>
            </a:r>
            <a:r>
              <a:rPr lang="fr-FR" sz="2400" dirty="0" err="1" smtClean="0">
                <a:sym typeface="Wingdings"/>
              </a:rPr>
              <a:t>explaining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smtClean="0">
                <a:latin typeface="Symbol" charset="2"/>
                <a:cs typeface="Symbol" charset="2"/>
                <a:sym typeface="Wingdings"/>
              </a:rPr>
              <a:t>n </a:t>
            </a:r>
            <a:r>
              <a:rPr lang="fr-FR" sz="2400" dirty="0" smtClean="0">
                <a:sym typeface="Wingdings"/>
              </a:rPr>
              <a:t>global </a:t>
            </a:r>
            <a:r>
              <a:rPr lang="fr-FR" sz="2400" dirty="0" err="1" smtClean="0">
                <a:sym typeface="Wingdings"/>
              </a:rPr>
              <a:t>behavior</a:t>
            </a:r>
            <a:endParaRPr lang="fr-FR" sz="2400" dirty="0" smtClean="0">
              <a:latin typeface="Symbol" charset="2"/>
              <a:cs typeface="Symbol" charset="2"/>
              <a:sym typeface="Wingdings"/>
            </a:endParaRPr>
          </a:p>
          <a:p>
            <a:endParaRPr lang="fr-FR" sz="2400" dirty="0" smtClean="0">
              <a:sym typeface="Wingding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391004" y="4606900"/>
            <a:ext cx="24752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B=100G </a:t>
            </a:r>
            <a:r>
              <a:rPr lang="fr-FR" dirty="0" smtClean="0"/>
              <a:t>: + (</a:t>
            </a:r>
            <a:r>
              <a:rPr lang="fr-FR" dirty="0" err="1" smtClean="0"/>
              <a:t>exp</a:t>
            </a:r>
            <a:r>
              <a:rPr lang="fr-FR" dirty="0" smtClean="0"/>
              <a:t>.) ; - (th.)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132442" y="2250624"/>
            <a:ext cx="253097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B=</a:t>
            </a:r>
            <a:r>
              <a:rPr lang="fr-FR" dirty="0" smtClean="0"/>
              <a:t>180G : x (</a:t>
            </a:r>
            <a:r>
              <a:rPr lang="fr-FR" dirty="0" err="1" smtClean="0"/>
              <a:t>exp</a:t>
            </a:r>
            <a:r>
              <a:rPr lang="fr-FR" dirty="0" smtClean="0"/>
              <a:t>.) ; -- (th.)</a:t>
            </a:r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464710" y="309413"/>
            <a:ext cx="7854440" cy="680978"/>
            <a:chOff x="464710" y="309413"/>
            <a:chExt cx="7854440" cy="68097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10" y="309413"/>
              <a:ext cx="1328978" cy="68097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34" y="461374"/>
              <a:ext cx="529016" cy="52901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94" y="436128"/>
              <a:ext cx="1499385" cy="514074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>
            <a:off x="7056623" y="6423964"/>
            <a:ext cx="19098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[</a:t>
            </a:r>
            <a:r>
              <a:rPr lang="fr-FR" sz="1400" dirty="0" err="1" smtClean="0"/>
              <a:t>Annaratone</a:t>
            </a:r>
            <a:r>
              <a:rPr lang="fr-FR" sz="1400" dirty="0" smtClean="0"/>
              <a:t> POP 2011]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8977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10458</TotalTime>
  <Words>3195</Words>
  <Application>Microsoft Macintosh PowerPoint</Application>
  <PresentationFormat>Présentation à l'écran (4:3)</PresentationFormat>
  <Paragraphs>630</Paragraphs>
  <Slides>53</Slides>
  <Notes>42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53</vt:i4>
      </vt:variant>
    </vt:vector>
  </HeadingPairs>
  <TitlesOfParts>
    <vt:vector size="56" baseType="lpstr">
      <vt:lpstr>Thème Office</vt:lpstr>
      <vt:lpstr>Equation</vt:lpstr>
      <vt:lpstr>…quation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Negative Ion Source for Neutral Beam Injection Plasma rotation in an e-beam sustained magnetized plasma column</vt:lpstr>
      <vt:lpstr>Présentation PowerPoint</vt:lpstr>
      <vt:lpstr>Présentation PowerPoint</vt:lpstr>
      <vt:lpstr>Présentation PowerPoint</vt:lpstr>
      <vt:lpstr>LIF measurements</vt:lpstr>
      <vt:lpstr>Axial distribution function</vt:lpstr>
      <vt:lpstr>Radial evolution of velocity</vt:lpstr>
      <vt:lpstr>Results at r=5cm, ionization zone limit</vt:lpstr>
      <vt:lpstr>Results at r=5cm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cyn</dc:creator>
  <cp:lastModifiedBy>Fabrice Doveil</cp:lastModifiedBy>
  <cp:revision>599</cp:revision>
  <cp:lastPrinted>2016-11-24T13:54:25Z</cp:lastPrinted>
  <dcterms:created xsi:type="dcterms:W3CDTF">2015-10-07T09:39:24Z</dcterms:created>
  <dcterms:modified xsi:type="dcterms:W3CDTF">2017-06-15T13:26:52Z</dcterms:modified>
</cp:coreProperties>
</file>