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433" r:id="rId3"/>
    <p:sldId id="337" r:id="rId4"/>
    <p:sldId id="434" r:id="rId5"/>
    <p:sldId id="309" r:id="rId6"/>
    <p:sldId id="308" r:id="rId7"/>
    <p:sldId id="455" r:id="rId8"/>
    <p:sldId id="404" r:id="rId9"/>
    <p:sldId id="405" r:id="rId10"/>
    <p:sldId id="453" r:id="rId11"/>
    <p:sldId id="449" r:id="rId12"/>
    <p:sldId id="454" r:id="rId13"/>
    <p:sldId id="450" r:id="rId14"/>
    <p:sldId id="451" r:id="rId15"/>
    <p:sldId id="452" r:id="rId16"/>
    <p:sldId id="435" r:id="rId17"/>
    <p:sldId id="402" r:id="rId18"/>
    <p:sldId id="406" r:id="rId19"/>
    <p:sldId id="407" r:id="rId20"/>
    <p:sldId id="408" r:id="rId21"/>
    <p:sldId id="437" r:id="rId22"/>
    <p:sldId id="409" r:id="rId23"/>
    <p:sldId id="436" r:id="rId24"/>
    <p:sldId id="438" r:id="rId25"/>
    <p:sldId id="439" r:id="rId26"/>
    <p:sldId id="440" r:id="rId27"/>
    <p:sldId id="441" r:id="rId28"/>
    <p:sldId id="442" r:id="rId29"/>
    <p:sldId id="411" r:id="rId30"/>
    <p:sldId id="412" r:id="rId31"/>
    <p:sldId id="413" r:id="rId32"/>
    <p:sldId id="427" r:id="rId33"/>
    <p:sldId id="428" r:id="rId34"/>
    <p:sldId id="429" r:id="rId35"/>
    <p:sldId id="445" r:id="rId36"/>
    <p:sldId id="444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66"/>
    <a:srgbClr val="FF9933"/>
    <a:srgbClr val="CC0000"/>
    <a:srgbClr val="000000"/>
    <a:srgbClr val="003300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24" autoAdjust="0"/>
    <p:restoredTop sz="97418" autoAdjust="0"/>
  </p:normalViewPr>
  <p:slideViewPr>
    <p:cSldViewPr>
      <p:cViewPr>
        <p:scale>
          <a:sx n="90" d="100"/>
          <a:sy n="90" d="100"/>
        </p:scale>
        <p:origin x="-1675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5.wmf"/><Relationship Id="rId7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25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15.wmf"/><Relationship Id="rId7" Type="http://schemas.openxmlformats.org/officeDocument/2006/relationships/image" Target="../media/image25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44D208E-A3E6-46DE-A79B-F7B8266E77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658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9DFC12-5B77-40FA-8651-955725CA98F1}" type="slidenum">
              <a:rPr lang="fr-FR" altLang="en-US" smtClean="0"/>
              <a:pPr/>
              <a:t>1</a:t>
            </a:fld>
            <a:endParaRPr lang="fr-FR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15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C9C1743-2B2A-4FD2-8276-7FF7A349026E}" type="slidenum">
              <a:rPr lang="fr-FR" altLang="en-US" smtClean="0">
                <a:solidFill>
                  <a:prstClr val="black"/>
                </a:solidFill>
              </a:rPr>
              <a:pPr/>
              <a:t>35</a:t>
            </a:fld>
            <a:endParaRPr lang="fr-FR" altLang="en-US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FABF1A-720B-4030-8587-FA999D73A6F0}" type="slidenum">
              <a:rPr lang="fr-FR" altLang="en-US" smtClean="0"/>
              <a:pPr/>
              <a:t>2</a:t>
            </a:fld>
            <a:endParaRPr lang="fr-FR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DF455D-69A0-499A-BF38-3233968ECE01}" type="slidenum">
              <a:rPr lang="fr-FR" altLang="en-US">
                <a:solidFill>
                  <a:prstClr val="black"/>
                </a:solidFill>
              </a:rPr>
              <a:pPr/>
              <a:t>8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9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10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11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12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13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C25C19-0AEE-48EA-BA98-A6573734625B}" type="slidenum">
              <a:rPr lang="fr-FR" altLang="en-US">
                <a:solidFill>
                  <a:prstClr val="black"/>
                </a:solidFill>
              </a:rPr>
              <a:pPr/>
              <a:t>14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C39BC-941C-445B-9A49-556E50F42D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52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FE1A0-54E2-41D7-9D6A-04F33B48AD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4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392D-ECBA-47C5-9C87-2E9BBDC461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97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1490D-33F3-4285-8667-76D98CBAAF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8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545B3-7DF5-4549-B383-F03A1F6AF8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49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32D3-3AD1-4077-85EA-506B614A63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10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8D28-49FF-42B8-9D77-4FBAC0DE8D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6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6A262-C6F6-46EB-B8AE-946270A7B3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20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13A0F-1242-47A1-A97F-E7B72AFA38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36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A8B7-C929-44BA-902E-08D37221B1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61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ABB03-E5FB-45A7-81FA-82246196B5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2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03772472-1E51-4354-999D-07DCE5DD87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19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21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3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2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3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2.wmf"/><Relationship Id="rId5" Type="http://schemas.openxmlformats.org/officeDocument/2006/relationships/image" Target="../media/image14.wmf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23.wmf"/><Relationship Id="rId18" Type="http://schemas.openxmlformats.org/officeDocument/2006/relationships/oleObject" Target="../embeddings/oleObject42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27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22.wmf"/><Relationship Id="rId5" Type="http://schemas.openxmlformats.org/officeDocument/2006/relationships/image" Target="../media/image14.wmf"/><Relationship Id="rId15" Type="http://schemas.openxmlformats.org/officeDocument/2006/relationships/image" Target="../media/image24.wmf"/><Relationship Id="rId23" Type="http://schemas.openxmlformats.org/officeDocument/2006/relationships/image" Target="../media/image28.wmf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26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33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1.jpeg"/><Relationship Id="rId10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wmf"/><Relationship Id="rId3" Type="http://schemas.openxmlformats.org/officeDocument/2006/relationships/image" Target="../media/image6.png"/><Relationship Id="rId7" Type="http://schemas.openxmlformats.org/officeDocument/2006/relationships/image" Target="../media/image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1.png"/><Relationship Id="rId10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1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04800" y="1294889"/>
            <a:ext cx="85153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Fluid simulation of instabilities in partially magnetized plasmas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762000" y="3500438"/>
            <a:ext cx="7543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52400" y="3968973"/>
            <a:ext cx="8763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Gerjan </a:t>
            </a:r>
            <a:r>
              <a:rPr lang="en-US" altLang="en-US" sz="24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Hagelaar</a:t>
            </a:r>
            <a:endParaRPr lang="en-US" altLang="en-US" sz="24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20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Laboratoire</a:t>
            </a:r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Plasma et Conversion </a:t>
            </a:r>
            <a:r>
              <a:rPr lang="en-US" altLang="en-US" sz="20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d’Énergie</a:t>
            </a:r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(LAPLACE)</a:t>
            </a:r>
          </a:p>
          <a:p>
            <a:pPr algn="ctr"/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CNRS &amp; </a:t>
            </a:r>
            <a:r>
              <a:rPr lang="en-US" altLang="en-US" sz="20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Université</a:t>
            </a:r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Paul Sabatier</a:t>
            </a:r>
          </a:p>
          <a:p>
            <a:pPr algn="ctr"/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Toulouse, France</a:t>
            </a:r>
          </a:p>
          <a:p>
            <a:pPr algn="ctr"/>
            <a:endParaRPr lang="fr-FR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311235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7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737726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8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434752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9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75"/>
          <p:cNvSpPr txBox="1">
            <a:spLocks noChangeArrowheads="1"/>
          </p:cNvSpPr>
          <p:nvPr/>
        </p:nvSpPr>
        <p:spPr bwMode="auto">
          <a:xfrm>
            <a:off x="1691680" y="278092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inertia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6" name="Text Box 77"/>
          <p:cNvSpPr txBox="1">
            <a:spLocks noChangeArrowheads="1"/>
          </p:cNvSpPr>
          <p:nvPr/>
        </p:nvSpPr>
        <p:spPr bwMode="auto">
          <a:xfrm>
            <a:off x="4716016" y="2828885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magnetic force</a:t>
            </a:r>
          </a:p>
        </p:txBody>
      </p:sp>
      <p:sp>
        <p:nvSpPr>
          <p:cNvPr id="37" name="Text Box 78"/>
          <p:cNvSpPr txBox="1">
            <a:spLocks noChangeArrowheads="1"/>
          </p:cNvSpPr>
          <p:nvPr/>
        </p:nvSpPr>
        <p:spPr bwMode="auto">
          <a:xfrm>
            <a:off x="5908104" y="2828885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electric force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8" name="Text Box 79"/>
          <p:cNvSpPr txBox="1">
            <a:spLocks noChangeArrowheads="1"/>
          </p:cNvSpPr>
          <p:nvPr/>
        </p:nvSpPr>
        <p:spPr bwMode="auto">
          <a:xfrm>
            <a:off x="3563887" y="2962151"/>
            <a:ext cx="8588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collisions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Text Box 76"/>
          <p:cNvSpPr txBox="1">
            <a:spLocks noChangeArrowheads="1"/>
          </p:cNvSpPr>
          <p:nvPr/>
        </p:nvSpPr>
        <p:spPr bwMode="auto">
          <a:xfrm>
            <a:off x="6958021" y="2828885"/>
            <a:ext cx="838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pressure force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167475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8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816316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9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646602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0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75"/>
          <p:cNvSpPr txBox="1">
            <a:spLocks noChangeArrowheads="1"/>
          </p:cNvSpPr>
          <p:nvPr/>
        </p:nvSpPr>
        <p:spPr bwMode="auto">
          <a:xfrm>
            <a:off x="1691680" y="278092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inertia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6958021" y="2828885"/>
            <a:ext cx="838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pressure force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6" name="Text Box 77"/>
          <p:cNvSpPr txBox="1">
            <a:spLocks noChangeArrowheads="1"/>
          </p:cNvSpPr>
          <p:nvPr/>
        </p:nvSpPr>
        <p:spPr bwMode="auto">
          <a:xfrm>
            <a:off x="4716016" y="2828885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magnetic force</a:t>
            </a:r>
          </a:p>
        </p:txBody>
      </p:sp>
      <p:sp>
        <p:nvSpPr>
          <p:cNvPr id="37" name="Text Box 78"/>
          <p:cNvSpPr txBox="1">
            <a:spLocks noChangeArrowheads="1"/>
          </p:cNvSpPr>
          <p:nvPr/>
        </p:nvSpPr>
        <p:spPr bwMode="auto">
          <a:xfrm>
            <a:off x="5908104" y="2828885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electric force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8" name="Text Box 79"/>
          <p:cNvSpPr txBox="1">
            <a:spLocks noChangeArrowheads="1"/>
          </p:cNvSpPr>
          <p:nvPr/>
        </p:nvSpPr>
        <p:spPr bwMode="auto">
          <a:xfrm>
            <a:off x="3563887" y="2962151"/>
            <a:ext cx="8588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collisions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" name="Line 86"/>
          <p:cNvSpPr>
            <a:spLocks noChangeShapeType="1"/>
          </p:cNvSpPr>
          <p:nvPr/>
        </p:nvSpPr>
        <p:spPr bwMode="auto">
          <a:xfrm flipH="1">
            <a:off x="971601" y="2305323"/>
            <a:ext cx="576061" cy="403597"/>
          </a:xfrm>
          <a:prstGeom prst="line">
            <a:avLst/>
          </a:prstGeom>
          <a:noFill/>
          <a:ln w="28575" cap="flat">
            <a:solidFill>
              <a:srgbClr val="FF0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7"/>
          <p:cNvSpPr>
            <a:spLocks noChangeShapeType="1"/>
          </p:cNvSpPr>
          <p:nvPr/>
        </p:nvSpPr>
        <p:spPr bwMode="auto">
          <a:xfrm>
            <a:off x="971601" y="2305323"/>
            <a:ext cx="576062" cy="401851"/>
          </a:xfrm>
          <a:prstGeom prst="line">
            <a:avLst/>
          </a:prstGeom>
          <a:noFill/>
          <a:ln w="28575" cap="flat">
            <a:solidFill>
              <a:srgbClr val="FF0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86"/>
          <p:cNvSpPr>
            <a:spLocks noChangeShapeType="1"/>
          </p:cNvSpPr>
          <p:nvPr/>
        </p:nvSpPr>
        <p:spPr bwMode="auto">
          <a:xfrm flipH="1">
            <a:off x="2195736" y="2348880"/>
            <a:ext cx="576062" cy="401851"/>
          </a:xfrm>
          <a:prstGeom prst="line">
            <a:avLst/>
          </a:prstGeom>
          <a:noFill/>
          <a:ln w="28575" cap="flat">
            <a:solidFill>
              <a:srgbClr val="FF0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87"/>
          <p:cNvSpPr>
            <a:spLocks noChangeShapeType="1"/>
          </p:cNvSpPr>
          <p:nvPr/>
        </p:nvSpPr>
        <p:spPr bwMode="auto">
          <a:xfrm>
            <a:off x="2195736" y="2348880"/>
            <a:ext cx="557187" cy="401851"/>
          </a:xfrm>
          <a:prstGeom prst="line">
            <a:avLst/>
          </a:prstGeom>
          <a:noFill/>
          <a:ln w="28575" cap="flat">
            <a:solidFill>
              <a:srgbClr val="FF0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76"/>
          <p:cNvSpPr txBox="1">
            <a:spLocks noChangeArrowheads="1"/>
          </p:cNvSpPr>
          <p:nvPr/>
        </p:nvSpPr>
        <p:spPr bwMode="auto">
          <a:xfrm>
            <a:off x="1860550" y="3989958"/>
            <a:ext cx="11992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 flux =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566068"/>
              </p:ext>
            </p:extLst>
          </p:nvPr>
        </p:nvGraphicFramePr>
        <p:xfrm>
          <a:off x="3162027" y="3935413"/>
          <a:ext cx="27781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1" name="Equation" r:id="rId10" imgW="1854000" imgH="253800" progId="Equation.DSMT4">
                  <p:embed/>
                </p:oleObj>
              </mc:Choice>
              <mc:Fallback>
                <p:oleObj name="Equation" r:id="rId10" imgW="1854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027" y="3935413"/>
                        <a:ext cx="27781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880035"/>
              </p:ext>
            </p:extLst>
          </p:nvPr>
        </p:nvGraphicFramePr>
        <p:xfrm>
          <a:off x="512763" y="4410075"/>
          <a:ext cx="8172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2" name="Equation" r:id="rId12" imgW="5448240" imgH="253800" progId="Equation.DSMT4">
                  <p:embed/>
                </p:oleObj>
              </mc:Choice>
              <mc:Fallback>
                <p:oleObj name="Equation" r:id="rId12" imgW="5448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4410075"/>
                        <a:ext cx="81724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423317"/>
              </p:ext>
            </p:extLst>
          </p:nvPr>
        </p:nvGraphicFramePr>
        <p:xfrm>
          <a:off x="3459163" y="4953000"/>
          <a:ext cx="1790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3" name="Equation" r:id="rId14" imgW="1193760" imgH="393480" progId="Equation.DSMT4">
                  <p:embed/>
                </p:oleObj>
              </mc:Choice>
              <mc:Fallback>
                <p:oleObj name="Equation" r:id="rId14" imgW="1193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3" y="4953000"/>
                        <a:ext cx="17907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34454"/>
              </p:ext>
            </p:extLst>
          </p:nvPr>
        </p:nvGraphicFramePr>
        <p:xfrm>
          <a:off x="6303963" y="4915421"/>
          <a:ext cx="14668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4" name="Equation" r:id="rId16" imgW="977760" imgH="406080" progId="Equation.DSMT4">
                  <p:embed/>
                </p:oleObj>
              </mc:Choice>
              <mc:Fallback>
                <p:oleObj name="Equation" r:id="rId16" imgW="9777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4915421"/>
                        <a:ext cx="14668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33660"/>
              </p:ext>
            </p:extLst>
          </p:nvPr>
        </p:nvGraphicFramePr>
        <p:xfrm>
          <a:off x="1768475" y="4895850"/>
          <a:ext cx="914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5" name="Equation" r:id="rId18" imgW="609480" imgH="431640" progId="Equation.DSMT4">
                  <p:embed/>
                </p:oleObj>
              </mc:Choice>
              <mc:Fallback>
                <p:oleObj name="Equation" r:id="rId18" imgW="609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475" y="4895850"/>
                        <a:ext cx="914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110"/>
          <p:cNvSpPr txBox="1">
            <a:spLocks noChangeArrowheads="1"/>
          </p:cNvSpPr>
          <p:nvPr/>
        </p:nvSpPr>
        <p:spPr bwMode="auto">
          <a:xfrm>
            <a:off x="971550" y="5563493"/>
            <a:ext cx="23764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parallel to 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</a:p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very large,  no confinement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" name="Text Box 110"/>
          <p:cNvSpPr txBox="1">
            <a:spLocks noChangeArrowheads="1"/>
          </p:cNvSpPr>
          <p:nvPr/>
        </p:nvSpPr>
        <p:spPr bwMode="auto">
          <a:xfrm>
            <a:off x="3348038" y="5563493"/>
            <a:ext cx="20161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perpendicular to 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</a:p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very small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5" name="Text Box 110"/>
          <p:cNvSpPr txBox="1">
            <a:spLocks noChangeArrowheads="1"/>
          </p:cNvSpPr>
          <p:nvPr/>
        </p:nvSpPr>
        <p:spPr bwMode="auto">
          <a:xfrm>
            <a:off x="5657478" y="5563493"/>
            <a:ext cx="28749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perpendicular to both 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and forces</a:t>
            </a:r>
          </a:p>
          <a:p>
            <a:pPr algn="ct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= magnetic drift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" name="Text Box 84"/>
          <p:cNvSpPr txBox="1">
            <a:spLocks noChangeArrowheads="1"/>
          </p:cNvSpPr>
          <p:nvPr/>
        </p:nvSpPr>
        <p:spPr bwMode="auto">
          <a:xfrm>
            <a:off x="468313" y="3413894"/>
            <a:ext cx="22367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Mobility tensor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7" name="Connecteur droit 20"/>
          <p:cNvCxnSpPr>
            <a:cxnSpLocks noChangeShapeType="1"/>
          </p:cNvCxnSpPr>
          <p:nvPr/>
        </p:nvCxnSpPr>
        <p:spPr bwMode="auto">
          <a:xfrm flipV="1">
            <a:off x="5807519" y="4792365"/>
            <a:ext cx="2801937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cteur droit 57"/>
          <p:cNvCxnSpPr>
            <a:cxnSpLocks noChangeShapeType="1"/>
          </p:cNvCxnSpPr>
          <p:nvPr/>
        </p:nvCxnSpPr>
        <p:spPr bwMode="auto">
          <a:xfrm>
            <a:off x="887610" y="4792365"/>
            <a:ext cx="1865313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58"/>
          <p:cNvCxnSpPr>
            <a:cxnSpLocks noChangeShapeType="1"/>
          </p:cNvCxnSpPr>
          <p:nvPr/>
        </p:nvCxnSpPr>
        <p:spPr bwMode="auto">
          <a:xfrm flipV="1">
            <a:off x="3328988" y="4792365"/>
            <a:ext cx="1963737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Forme libre 29"/>
          <p:cNvSpPr/>
          <p:nvPr/>
        </p:nvSpPr>
        <p:spPr>
          <a:xfrm>
            <a:off x="2424223" y="3611168"/>
            <a:ext cx="1488558" cy="374427"/>
          </a:xfrm>
          <a:custGeom>
            <a:avLst/>
            <a:gdLst>
              <a:gd name="connsiteX0" fmla="*/ 0 w 1488558"/>
              <a:gd name="connsiteY0" fmla="*/ 2287 h 374427"/>
              <a:gd name="connsiteX1" fmla="*/ 978196 w 1488558"/>
              <a:gd name="connsiteY1" fmla="*/ 55450 h 374427"/>
              <a:gd name="connsiteX2" fmla="*/ 1488558 w 1488558"/>
              <a:gd name="connsiteY2" fmla="*/ 374427 h 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8558" h="374427">
                <a:moveTo>
                  <a:pt x="0" y="2287"/>
                </a:moveTo>
                <a:cubicBezTo>
                  <a:pt x="365051" y="-2143"/>
                  <a:pt x="730103" y="-6573"/>
                  <a:pt x="978196" y="55450"/>
                </a:cubicBezTo>
                <a:cubicBezTo>
                  <a:pt x="1226289" y="117473"/>
                  <a:pt x="1357423" y="245950"/>
                  <a:pt x="1488558" y="374427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 Box 76"/>
          <p:cNvSpPr txBox="1">
            <a:spLocks noChangeArrowheads="1"/>
          </p:cNvSpPr>
          <p:nvPr/>
        </p:nvSpPr>
        <p:spPr bwMode="auto">
          <a:xfrm>
            <a:off x="3924573" y="3686835"/>
            <a:ext cx="23756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“drift-diffusion” equation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2" name="Text Box 84"/>
          <p:cNvSpPr txBox="1">
            <a:spLocks noChangeArrowheads="1"/>
          </p:cNvSpPr>
          <p:nvPr/>
        </p:nvSpPr>
        <p:spPr bwMode="auto">
          <a:xfrm>
            <a:off x="2111648" y="6243503"/>
            <a:ext cx="4548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ypically  </a:t>
            </a:r>
            <a:r>
              <a:rPr lang="en-US" altLang="en-US" sz="16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en-US" altLang="en-US" sz="1600" b="0" baseline="-25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//</a:t>
            </a:r>
            <a:r>
              <a:rPr lang="en-US" altLang="en-US" sz="16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: </a:t>
            </a:r>
            <a:r>
              <a:rPr lang="en-US" altLang="en-US" sz="1600" b="0" baseline="-25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</a:t>
            </a:r>
            <a:r>
              <a:rPr lang="en-US" altLang="en-US" sz="16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: </a:t>
            </a:r>
            <a:r>
              <a:rPr lang="en-US" altLang="en-US" sz="1600" b="0" baseline="-25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×</a:t>
            </a:r>
            <a:r>
              <a:rPr lang="en-US" altLang="en-US" sz="16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= 1000000 : 1 : 1000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33" name="Connecteur droit 57"/>
          <p:cNvCxnSpPr>
            <a:cxnSpLocks noChangeShapeType="1"/>
          </p:cNvCxnSpPr>
          <p:nvPr/>
        </p:nvCxnSpPr>
        <p:spPr bwMode="auto">
          <a:xfrm>
            <a:off x="4065065" y="6581952"/>
            <a:ext cx="722959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cteur droit 58"/>
          <p:cNvCxnSpPr>
            <a:cxnSpLocks noChangeShapeType="1"/>
          </p:cNvCxnSpPr>
          <p:nvPr/>
        </p:nvCxnSpPr>
        <p:spPr bwMode="auto">
          <a:xfrm>
            <a:off x="4886001" y="6582057"/>
            <a:ext cx="215900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droit 20"/>
          <p:cNvCxnSpPr>
            <a:cxnSpLocks noChangeShapeType="1"/>
          </p:cNvCxnSpPr>
          <p:nvPr/>
        </p:nvCxnSpPr>
        <p:spPr bwMode="auto">
          <a:xfrm>
            <a:off x="5220072" y="6581847"/>
            <a:ext cx="46800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141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877348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5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709555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6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272238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7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0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670872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0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19687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1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755704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2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479425" y="2924944"/>
            <a:ext cx="502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Quasi-neutrality &amp; current conservation: 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Symbol" pitchFamily="18" charset="2"/>
            </a:endParaRPr>
          </a:p>
        </p:txBody>
      </p:sp>
      <p:graphicFrame>
        <p:nvGraphicFramePr>
          <p:cNvPr id="15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603387"/>
              </p:ext>
            </p:extLst>
          </p:nvPr>
        </p:nvGraphicFramePr>
        <p:xfrm>
          <a:off x="2268538" y="3402955"/>
          <a:ext cx="11017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3" name="Equation" r:id="rId10" imgW="748975" imgH="342751" progId="Equation.DSMT4">
                  <p:embed/>
                </p:oleObj>
              </mc:Choice>
              <mc:Fallback>
                <p:oleObj name="Equation" r:id="rId10" imgW="748975" imgH="3427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402955"/>
                        <a:ext cx="11017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714122"/>
              </p:ext>
            </p:extLst>
          </p:nvPr>
        </p:nvGraphicFramePr>
        <p:xfrm>
          <a:off x="3944938" y="3259956"/>
          <a:ext cx="31718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4" name="Equation" r:id="rId12" imgW="2158920" imgH="457200" progId="Equation.DSMT4">
                  <p:embed/>
                </p:oleObj>
              </mc:Choice>
              <mc:Fallback>
                <p:oleObj name="Equation" r:id="rId12" imgW="2158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3259956"/>
                        <a:ext cx="31718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8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634361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2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902630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3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903170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4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479425" y="2931468"/>
            <a:ext cx="502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Quasi-neutrality &amp; current conservation: </a:t>
            </a:r>
          </a:p>
        </p:txBody>
      </p:sp>
      <p:graphicFrame>
        <p:nvGraphicFramePr>
          <p:cNvPr id="15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26129"/>
              </p:ext>
            </p:extLst>
          </p:nvPr>
        </p:nvGraphicFramePr>
        <p:xfrm>
          <a:off x="2268538" y="3402955"/>
          <a:ext cx="11017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5" name="Equation" r:id="rId10" imgW="748975" imgH="342751" progId="Equation.DSMT4">
                  <p:embed/>
                </p:oleObj>
              </mc:Choice>
              <mc:Fallback>
                <p:oleObj name="Equation" r:id="rId10" imgW="748975" imgH="3427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402955"/>
                        <a:ext cx="11017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004268"/>
              </p:ext>
            </p:extLst>
          </p:nvPr>
        </p:nvGraphicFramePr>
        <p:xfrm>
          <a:off x="3944938" y="3259956"/>
          <a:ext cx="31718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6" name="Equation" r:id="rId12" imgW="2158920" imgH="457200" progId="Equation.DSMT4">
                  <p:embed/>
                </p:oleObj>
              </mc:Choice>
              <mc:Fallback>
                <p:oleObj name="Equation" r:id="rId12" imgW="2158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3259956"/>
                        <a:ext cx="31718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558867"/>
              </p:ext>
            </p:extLst>
          </p:nvPr>
        </p:nvGraphicFramePr>
        <p:xfrm>
          <a:off x="2714625" y="4089573"/>
          <a:ext cx="54578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7" name="Equation" r:id="rId14" imgW="4051080" imgH="419040" progId="Equation.DSMT4">
                  <p:embed/>
                </p:oleObj>
              </mc:Choice>
              <mc:Fallback>
                <p:oleObj name="Equation" r:id="rId14" imgW="40510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4089573"/>
                        <a:ext cx="54578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5"/>
          <p:cNvGraphicFramePr>
            <a:graphicFrameLocks noChangeAspect="1"/>
          </p:cNvGraphicFramePr>
          <p:nvPr/>
        </p:nvGraphicFramePr>
        <p:xfrm>
          <a:off x="3184525" y="4725988"/>
          <a:ext cx="3187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08" name="Equation" r:id="rId16" imgW="2311400" imgH="469900" progId="Equation.DSMT4">
                  <p:embed/>
                </p:oleObj>
              </mc:Choice>
              <mc:Fallback>
                <p:oleObj name="Equation" r:id="rId16" imgW="23114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4725988"/>
                        <a:ext cx="31877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468313" y="4124325"/>
            <a:ext cx="38877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Electron energy:</a:t>
            </a:r>
          </a:p>
        </p:txBody>
      </p:sp>
    </p:spTree>
    <p:extLst>
      <p:ext uri="{BB962C8B-B14F-4D97-AF65-F5344CB8AC3E}">
        <p14:creationId xmlns:p14="http://schemas.microsoft.com/office/powerpoint/2010/main" val="23770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630805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98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755340"/>
              </p:ext>
            </p:extLst>
          </p:nvPr>
        </p:nvGraphicFramePr>
        <p:xfrm>
          <a:off x="931871" y="2207840"/>
          <a:ext cx="68643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99" name="Equation" r:id="rId6" imgW="4762440" imgH="482400" progId="Equation.DSMT4">
                  <p:embed/>
                </p:oleObj>
              </mc:Choice>
              <mc:Fallback>
                <p:oleObj name="Equation" r:id="rId6" imgW="4762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71" y="2207840"/>
                        <a:ext cx="68643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444910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0" name="Equation" r:id="rId8" imgW="1485720" imgH="279360" progId="Equation.DSMT4">
                  <p:embed/>
                </p:oleObj>
              </mc:Choice>
              <mc:Fallback>
                <p:oleObj name="Equation" r:id="rId8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479425" y="2931468"/>
            <a:ext cx="502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Quasi-neutrality &amp; current conservation: </a:t>
            </a:r>
          </a:p>
        </p:txBody>
      </p:sp>
      <p:graphicFrame>
        <p:nvGraphicFramePr>
          <p:cNvPr id="15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770727"/>
              </p:ext>
            </p:extLst>
          </p:nvPr>
        </p:nvGraphicFramePr>
        <p:xfrm>
          <a:off x="2268538" y="3402955"/>
          <a:ext cx="11017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1" name="Equation" r:id="rId10" imgW="748975" imgH="342751" progId="Equation.DSMT4">
                  <p:embed/>
                </p:oleObj>
              </mc:Choice>
              <mc:Fallback>
                <p:oleObj name="Equation" r:id="rId10" imgW="748975" imgH="3427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402955"/>
                        <a:ext cx="11017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041484"/>
              </p:ext>
            </p:extLst>
          </p:nvPr>
        </p:nvGraphicFramePr>
        <p:xfrm>
          <a:off x="3944938" y="3259956"/>
          <a:ext cx="31718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" name="Equation" r:id="rId12" imgW="2158920" imgH="457200" progId="Equation.DSMT4">
                  <p:embed/>
                </p:oleObj>
              </mc:Choice>
              <mc:Fallback>
                <p:oleObj name="Equation" r:id="rId12" imgW="2158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3259956"/>
                        <a:ext cx="31718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96841"/>
              </p:ext>
            </p:extLst>
          </p:nvPr>
        </p:nvGraphicFramePr>
        <p:xfrm>
          <a:off x="2714625" y="4089573"/>
          <a:ext cx="54578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3" name="Equation" r:id="rId14" imgW="4051080" imgH="419040" progId="Equation.DSMT4">
                  <p:embed/>
                </p:oleObj>
              </mc:Choice>
              <mc:Fallback>
                <p:oleObj name="Equation" r:id="rId14" imgW="40510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4089573"/>
                        <a:ext cx="54578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5"/>
          <p:cNvGraphicFramePr>
            <a:graphicFrameLocks noChangeAspect="1"/>
          </p:cNvGraphicFramePr>
          <p:nvPr/>
        </p:nvGraphicFramePr>
        <p:xfrm>
          <a:off x="3184525" y="4725988"/>
          <a:ext cx="3187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4" name="Equation" r:id="rId16" imgW="2311400" imgH="469900" progId="Equation.DSMT4">
                  <p:embed/>
                </p:oleObj>
              </mc:Choice>
              <mc:Fallback>
                <p:oleObj name="Equation" r:id="rId16" imgW="23114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4725988"/>
                        <a:ext cx="31877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468313" y="4124325"/>
            <a:ext cx="38877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Electron energy: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468313" y="5516563"/>
            <a:ext cx="5172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Boundary conditions from sheath theory:</a:t>
            </a:r>
          </a:p>
        </p:txBody>
      </p:sp>
      <p:graphicFrame>
        <p:nvGraphicFramePr>
          <p:cNvPr id="2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752475"/>
              </p:ext>
            </p:extLst>
          </p:nvPr>
        </p:nvGraphicFramePr>
        <p:xfrm>
          <a:off x="992188" y="6035824"/>
          <a:ext cx="377348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5" name="Equation" r:id="rId18" imgW="2755800" imgH="304560" progId="Equation.DSMT4">
                  <p:embed/>
                </p:oleObj>
              </mc:Choice>
              <mc:Fallback>
                <p:oleObj name="Equation" r:id="rId18" imgW="2755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6035824"/>
                        <a:ext cx="3773487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3"/>
          <p:cNvGraphicFramePr>
            <a:graphicFrameLocks noChangeAspect="1"/>
          </p:cNvGraphicFramePr>
          <p:nvPr/>
        </p:nvGraphicFramePr>
        <p:xfrm>
          <a:off x="5418138" y="5518150"/>
          <a:ext cx="161766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6" name="Equation" r:id="rId20" imgW="1180800" imgH="304560" progId="Equation.DSMT4">
                  <p:embed/>
                </p:oleObj>
              </mc:Choice>
              <mc:Fallback>
                <p:oleObj name="Equation" r:id="rId20" imgW="1180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5518150"/>
                        <a:ext cx="1617662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049587"/>
              </p:ext>
            </p:extLst>
          </p:nvPr>
        </p:nvGraphicFramePr>
        <p:xfrm>
          <a:off x="5140325" y="6093296"/>
          <a:ext cx="27828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7" name="Equation" r:id="rId22" imgW="2031840" imgH="279360" progId="Equation.DSMT4">
                  <p:embed/>
                </p:oleObj>
              </mc:Choice>
              <mc:Fallback>
                <p:oleObj name="Equation" r:id="rId22" imgW="2031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325" y="6093296"/>
                        <a:ext cx="2782888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0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Magnetic filter sources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0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t="15179" r="4167"/>
          <a:stretch>
            <a:fillRect/>
          </a:stretch>
        </p:blipFill>
        <p:spPr bwMode="auto">
          <a:xfrm>
            <a:off x="6156325" y="1137989"/>
            <a:ext cx="165576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94" y="3977843"/>
            <a:ext cx="306863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6"/>
          <p:cNvSpPr txBox="1">
            <a:spLocks noChangeArrowheads="1"/>
          </p:cNvSpPr>
          <p:nvPr/>
        </p:nvSpPr>
        <p:spPr bwMode="auto">
          <a:xfrm>
            <a:off x="5724525" y="3140968"/>
            <a:ext cx="2951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BATMAN prototype negative ion source for ITER NBI @ IPP Garching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43" name="Text Box 76"/>
          <p:cNvSpPr txBox="1">
            <a:spLocks noChangeArrowheads="1"/>
          </p:cNvSpPr>
          <p:nvPr/>
        </p:nvSpPr>
        <p:spPr bwMode="auto">
          <a:xfrm>
            <a:off x="5364163" y="6279281"/>
            <a:ext cx="3492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PEGASES thruster @ Ecole Polytechnique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4344" name="Connecteur droit 16"/>
          <p:cNvCxnSpPr>
            <a:cxnSpLocks noChangeShapeType="1"/>
          </p:cNvCxnSpPr>
          <p:nvPr/>
        </p:nvCxnSpPr>
        <p:spPr bwMode="auto">
          <a:xfrm flipH="1">
            <a:off x="2768030" y="2578944"/>
            <a:ext cx="3175" cy="135731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5" name="Rectangle 28"/>
          <p:cNvSpPr>
            <a:spLocks noChangeArrowheads="1"/>
          </p:cNvSpPr>
          <p:nvPr/>
        </p:nvSpPr>
        <p:spPr bwMode="auto">
          <a:xfrm>
            <a:off x="970980" y="2640856"/>
            <a:ext cx="1079500" cy="1223963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46" name="Rectangle 72"/>
          <p:cNvSpPr>
            <a:spLocks noChangeArrowheads="1"/>
          </p:cNvSpPr>
          <p:nvPr/>
        </p:nvSpPr>
        <p:spPr bwMode="auto">
          <a:xfrm>
            <a:off x="1259905" y="2569419"/>
            <a:ext cx="2303462" cy="1366837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14347" name="Connecteur droit 74"/>
          <p:cNvCxnSpPr>
            <a:cxnSpLocks noChangeShapeType="1"/>
          </p:cNvCxnSpPr>
          <p:nvPr/>
        </p:nvCxnSpPr>
        <p:spPr bwMode="auto">
          <a:xfrm>
            <a:off x="3563367" y="2569419"/>
            <a:ext cx="0" cy="1366837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8" name="Connecteur droit 78"/>
          <p:cNvCxnSpPr>
            <a:cxnSpLocks noChangeShapeType="1"/>
          </p:cNvCxnSpPr>
          <p:nvPr/>
        </p:nvCxnSpPr>
        <p:spPr bwMode="auto">
          <a:xfrm>
            <a:off x="3707830" y="2577356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9" name="Forme libre 80"/>
          <p:cNvSpPr>
            <a:spLocks/>
          </p:cNvSpPr>
          <p:nvPr/>
        </p:nvSpPr>
        <p:spPr bwMode="auto">
          <a:xfrm>
            <a:off x="2537842" y="2572594"/>
            <a:ext cx="138113" cy="1363662"/>
          </a:xfrm>
          <a:custGeom>
            <a:avLst/>
            <a:gdLst>
              <a:gd name="T0" fmla="*/ 138447 w 138046"/>
              <a:gd name="T1" fmla="*/ 0 h 1362974"/>
              <a:gd name="T2" fmla="*/ 23 w 138046"/>
              <a:gd name="T3" fmla="*/ 674903 h 1362974"/>
              <a:gd name="T4" fmla="*/ 129796 w 138046"/>
              <a:gd name="T5" fmla="*/ 1367110 h 13629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8046" h="1362974">
                <a:moveTo>
                  <a:pt x="138046" y="0"/>
                </a:moveTo>
                <a:cubicBezTo>
                  <a:pt x="69753" y="222849"/>
                  <a:pt x="1461" y="445699"/>
                  <a:pt x="23" y="672861"/>
                </a:cubicBezTo>
                <a:cubicBezTo>
                  <a:pt x="-1415" y="900023"/>
                  <a:pt x="64002" y="1131498"/>
                  <a:pt x="129419" y="1362974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orme libre 81"/>
          <p:cNvSpPr>
            <a:spLocks/>
          </p:cNvSpPr>
          <p:nvPr/>
        </p:nvSpPr>
        <p:spPr bwMode="auto">
          <a:xfrm>
            <a:off x="2271142" y="2572594"/>
            <a:ext cx="284163" cy="1371600"/>
          </a:xfrm>
          <a:custGeom>
            <a:avLst/>
            <a:gdLst>
              <a:gd name="T0" fmla="*/ 281632 w 284672"/>
              <a:gd name="T1" fmla="*/ 0 h 1371600"/>
              <a:gd name="T2" fmla="*/ 0 w 284672"/>
              <a:gd name="T3" fmla="*/ 681487 h 1371600"/>
              <a:gd name="T4" fmla="*/ 281632 w 284672"/>
              <a:gd name="T5" fmla="*/ 1371600 h 137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4672" h="1371600">
                <a:moveTo>
                  <a:pt x="284672" y="0"/>
                </a:moveTo>
                <a:cubicBezTo>
                  <a:pt x="142336" y="226443"/>
                  <a:pt x="0" y="452887"/>
                  <a:pt x="0" y="681487"/>
                </a:cubicBezTo>
                <a:cubicBezTo>
                  <a:pt x="0" y="910087"/>
                  <a:pt x="142336" y="1140843"/>
                  <a:pt x="284672" y="13716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orme libre 85"/>
          <p:cNvSpPr>
            <a:spLocks/>
          </p:cNvSpPr>
          <p:nvPr/>
        </p:nvSpPr>
        <p:spPr bwMode="auto">
          <a:xfrm flipH="1">
            <a:off x="2987105" y="2569419"/>
            <a:ext cx="274637" cy="1371600"/>
          </a:xfrm>
          <a:custGeom>
            <a:avLst/>
            <a:gdLst>
              <a:gd name="T0" fmla="*/ 220888 w 284672"/>
              <a:gd name="T1" fmla="*/ 0 h 1371600"/>
              <a:gd name="T2" fmla="*/ 0 w 284672"/>
              <a:gd name="T3" fmla="*/ 681487 h 1371600"/>
              <a:gd name="T4" fmla="*/ 220888 w 284672"/>
              <a:gd name="T5" fmla="*/ 1371600 h 137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4672" h="1371600">
                <a:moveTo>
                  <a:pt x="284672" y="0"/>
                </a:moveTo>
                <a:cubicBezTo>
                  <a:pt x="142336" y="226443"/>
                  <a:pt x="0" y="452887"/>
                  <a:pt x="0" y="681487"/>
                </a:cubicBezTo>
                <a:cubicBezTo>
                  <a:pt x="0" y="910087"/>
                  <a:pt x="142336" y="1140843"/>
                  <a:pt x="284672" y="13716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orme libre 86"/>
          <p:cNvSpPr>
            <a:spLocks/>
          </p:cNvSpPr>
          <p:nvPr/>
        </p:nvSpPr>
        <p:spPr bwMode="auto">
          <a:xfrm flipH="1">
            <a:off x="2875980" y="2569419"/>
            <a:ext cx="111125" cy="1362075"/>
          </a:xfrm>
          <a:custGeom>
            <a:avLst/>
            <a:gdLst>
              <a:gd name="T0" fmla="*/ 30127 w 138046"/>
              <a:gd name="T1" fmla="*/ 0 h 1362974"/>
              <a:gd name="T2" fmla="*/ 5 w 138046"/>
              <a:gd name="T3" fmla="*/ 670202 h 1362974"/>
              <a:gd name="T4" fmla="*/ 28243 w 138046"/>
              <a:gd name="T5" fmla="*/ 1357589 h 13629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8046" h="1362974">
                <a:moveTo>
                  <a:pt x="138046" y="0"/>
                </a:moveTo>
                <a:cubicBezTo>
                  <a:pt x="69753" y="222849"/>
                  <a:pt x="1461" y="445699"/>
                  <a:pt x="23" y="672861"/>
                </a:cubicBezTo>
                <a:cubicBezTo>
                  <a:pt x="-1415" y="900023"/>
                  <a:pt x="64002" y="1131498"/>
                  <a:pt x="129419" y="1362974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Text Box 76"/>
          <p:cNvSpPr txBox="1">
            <a:spLocks noChangeArrowheads="1"/>
          </p:cNvSpPr>
          <p:nvPr/>
        </p:nvSpPr>
        <p:spPr bwMode="auto">
          <a:xfrm>
            <a:off x="1331342" y="2948831"/>
            <a:ext cx="863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RF heating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54" name="Ellipse 82"/>
          <p:cNvSpPr>
            <a:spLocks noChangeArrowheads="1"/>
          </p:cNvSpPr>
          <p:nvPr/>
        </p:nvSpPr>
        <p:spPr bwMode="auto">
          <a:xfrm>
            <a:off x="1042417" y="2640856"/>
            <a:ext cx="144463" cy="1397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55" name="Ellipse 105"/>
          <p:cNvSpPr>
            <a:spLocks noChangeArrowheads="1"/>
          </p:cNvSpPr>
          <p:nvPr/>
        </p:nvSpPr>
        <p:spPr bwMode="auto">
          <a:xfrm>
            <a:off x="1042417" y="285675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56" name="Ellipse 106"/>
          <p:cNvSpPr>
            <a:spLocks noChangeArrowheads="1"/>
          </p:cNvSpPr>
          <p:nvPr/>
        </p:nvSpPr>
        <p:spPr bwMode="auto">
          <a:xfrm>
            <a:off x="1042417" y="307265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57" name="Ellipse 107"/>
          <p:cNvSpPr>
            <a:spLocks noChangeArrowheads="1"/>
          </p:cNvSpPr>
          <p:nvPr/>
        </p:nvSpPr>
        <p:spPr bwMode="auto">
          <a:xfrm>
            <a:off x="1042417" y="3285381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58" name="Ellipse 108"/>
          <p:cNvSpPr>
            <a:spLocks noChangeArrowheads="1"/>
          </p:cNvSpPr>
          <p:nvPr/>
        </p:nvSpPr>
        <p:spPr bwMode="auto">
          <a:xfrm>
            <a:off x="1042417" y="350445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59" name="Ellipse 109"/>
          <p:cNvSpPr>
            <a:spLocks noChangeArrowheads="1"/>
          </p:cNvSpPr>
          <p:nvPr/>
        </p:nvSpPr>
        <p:spPr bwMode="auto">
          <a:xfrm>
            <a:off x="1042417" y="372035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60" name="Text Box 76"/>
          <p:cNvSpPr txBox="1">
            <a:spLocks noChangeArrowheads="1"/>
          </p:cNvSpPr>
          <p:nvPr/>
        </p:nvSpPr>
        <p:spPr bwMode="auto">
          <a:xfrm>
            <a:off x="3850705" y="2761506"/>
            <a:ext cx="108108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 extraction grids</a:t>
            </a:r>
          </a:p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61" name="Forme libre 84"/>
          <p:cNvSpPr>
            <a:spLocks/>
          </p:cNvSpPr>
          <p:nvPr/>
        </p:nvSpPr>
        <p:spPr bwMode="auto">
          <a:xfrm>
            <a:off x="1944117" y="2132856"/>
            <a:ext cx="1647825" cy="388938"/>
          </a:xfrm>
          <a:custGeom>
            <a:avLst/>
            <a:gdLst>
              <a:gd name="T0" fmla="*/ 0 w 1647646"/>
              <a:gd name="T1" fmla="*/ 383975 h 388189"/>
              <a:gd name="T2" fmla="*/ 483394 w 1647646"/>
              <a:gd name="T3" fmla="*/ 305435 h 388189"/>
              <a:gd name="T4" fmla="*/ 854573 w 1647646"/>
              <a:gd name="T5" fmla="*/ 0 h 388189"/>
              <a:gd name="T6" fmla="*/ 1225749 w 1647646"/>
              <a:gd name="T7" fmla="*/ 305435 h 388189"/>
              <a:gd name="T8" fmla="*/ 1648720 w 1647646"/>
              <a:gd name="T9" fmla="*/ 392701 h 3881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47646" h="388189">
                <a:moveTo>
                  <a:pt x="0" y="379563"/>
                </a:moveTo>
                <a:cubicBezTo>
                  <a:pt x="170372" y="372374"/>
                  <a:pt x="340744" y="365185"/>
                  <a:pt x="483080" y="301925"/>
                </a:cubicBezTo>
                <a:cubicBezTo>
                  <a:pt x="625416" y="238664"/>
                  <a:pt x="730370" y="0"/>
                  <a:pt x="854015" y="0"/>
                </a:cubicBezTo>
                <a:cubicBezTo>
                  <a:pt x="977660" y="0"/>
                  <a:pt x="1092679" y="237227"/>
                  <a:pt x="1224951" y="301925"/>
                </a:cubicBezTo>
                <a:cubicBezTo>
                  <a:pt x="1357223" y="366623"/>
                  <a:pt x="1502434" y="377406"/>
                  <a:pt x="1647646" y="388189"/>
                </a:cubicBezTo>
              </a:path>
            </a:pathLst>
          </a:cu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4362" name="Connecteur droit 119"/>
          <p:cNvCxnSpPr>
            <a:cxnSpLocks noChangeShapeType="1"/>
          </p:cNvCxnSpPr>
          <p:nvPr/>
        </p:nvCxnSpPr>
        <p:spPr bwMode="auto">
          <a:xfrm>
            <a:off x="3563367" y="2577356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63" name="Text Box 76"/>
          <p:cNvSpPr txBox="1">
            <a:spLocks noChangeArrowheads="1"/>
          </p:cNvSpPr>
          <p:nvPr/>
        </p:nvSpPr>
        <p:spPr bwMode="auto">
          <a:xfrm>
            <a:off x="2699767" y="2229694"/>
            <a:ext cx="2206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4364" name="Connecteur droit avec flèche 137"/>
          <p:cNvCxnSpPr>
            <a:cxnSpLocks noChangeShapeType="1"/>
          </p:cNvCxnSpPr>
          <p:nvPr/>
        </p:nvCxnSpPr>
        <p:spPr bwMode="auto">
          <a:xfrm flipV="1">
            <a:off x="2771205" y="3080594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5" name="Connecteur droit avec flèche 138"/>
          <p:cNvCxnSpPr>
            <a:cxnSpLocks noChangeShapeType="1"/>
          </p:cNvCxnSpPr>
          <p:nvPr/>
        </p:nvCxnSpPr>
        <p:spPr bwMode="auto">
          <a:xfrm flipV="1">
            <a:off x="2555305" y="3080594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6" name="Connecteur droit avec flèche 139"/>
          <p:cNvCxnSpPr>
            <a:cxnSpLocks noChangeShapeType="1"/>
          </p:cNvCxnSpPr>
          <p:nvPr/>
        </p:nvCxnSpPr>
        <p:spPr bwMode="auto">
          <a:xfrm flipV="1">
            <a:off x="2987105" y="3080594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7" name="Connecteur droit avec flèche 140"/>
          <p:cNvCxnSpPr>
            <a:cxnSpLocks noChangeShapeType="1"/>
          </p:cNvCxnSpPr>
          <p:nvPr/>
        </p:nvCxnSpPr>
        <p:spPr bwMode="auto">
          <a:xfrm flipV="1">
            <a:off x="3276030" y="3080594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8" name="Connecteur droit avec flèche 141"/>
          <p:cNvCxnSpPr>
            <a:cxnSpLocks noChangeShapeType="1"/>
          </p:cNvCxnSpPr>
          <p:nvPr/>
        </p:nvCxnSpPr>
        <p:spPr bwMode="auto">
          <a:xfrm flipV="1">
            <a:off x="2267967" y="3080594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69" name="Text Box 76"/>
          <p:cNvSpPr txBox="1">
            <a:spLocks noChangeArrowheads="1"/>
          </p:cNvSpPr>
          <p:nvPr/>
        </p:nvSpPr>
        <p:spPr bwMode="auto">
          <a:xfrm>
            <a:off x="2339405" y="3121869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95" name="Text Box 38"/>
          <p:cNvSpPr txBox="1">
            <a:spLocks noChangeArrowheads="1"/>
          </p:cNvSpPr>
          <p:nvPr/>
        </p:nvSpPr>
        <p:spPr bwMode="auto">
          <a:xfrm>
            <a:off x="462980" y="1052736"/>
            <a:ext cx="49731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Some (negative) ion sources use a magnetic filter to separate a cold ion extraction region from a hot RF region 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4398" name="Connecteur droit avec flèche 16407"/>
          <p:cNvCxnSpPr>
            <a:cxnSpLocks noChangeShapeType="1"/>
          </p:cNvCxnSpPr>
          <p:nvPr/>
        </p:nvCxnSpPr>
        <p:spPr bwMode="auto">
          <a:xfrm flipH="1">
            <a:off x="3347864" y="1700808"/>
            <a:ext cx="936104" cy="107974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cteur droit avec flèche 5"/>
          <p:cNvCxnSpPr/>
          <p:nvPr/>
        </p:nvCxnSpPr>
        <p:spPr bwMode="auto">
          <a:xfrm>
            <a:off x="1510730" y="2068399"/>
            <a:ext cx="252412" cy="7883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685800" y="6021288"/>
            <a:ext cx="4030216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E. Speth et al., Nucl. Fusion 46, S220 (2006)</a:t>
            </a:r>
          </a:p>
          <a:p>
            <a:pPr algn="just">
              <a:buFont typeface="Wingdings" pitchFamily="2" charset="2"/>
              <a:buNone/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A. Aanesland et al, PSST </a:t>
            </a: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23</a:t>
            </a: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044003 (2014) </a:t>
            </a:r>
            <a:endParaRPr lang="en-US" altLang="en-US" sz="1600" b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62980" y="4293096"/>
            <a:ext cx="43970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28625" indent="-428625">
              <a:spcBef>
                <a:spcPts val="0"/>
              </a:spcBef>
              <a:spcAft>
                <a:spcPts val="0"/>
              </a:spcAft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Difference with </a:t>
            </a: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</a:t>
            </a: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discharge devices: </a:t>
            </a:r>
          </a:p>
          <a:p>
            <a:pPr marL="428625" indent="-428625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Transport driven by pressure rather than applied voltage</a:t>
            </a:r>
          </a:p>
          <a:p>
            <a:pPr marL="428625" indent="-428625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Rectangular geometry!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12"/>
          <p:cNvSpPr/>
          <p:nvPr/>
        </p:nvSpPr>
        <p:spPr bwMode="auto">
          <a:xfrm>
            <a:off x="6539558" y="4818638"/>
            <a:ext cx="1655093" cy="13342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2" name="Rectangle 211"/>
          <p:cNvSpPr/>
          <p:nvPr/>
        </p:nvSpPr>
        <p:spPr bwMode="auto">
          <a:xfrm>
            <a:off x="6467550" y="2862461"/>
            <a:ext cx="1655093" cy="1352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Closed drift versus bounded drift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7" t="47330" r="6076" b="2"/>
          <a:stretch>
            <a:fillRect/>
          </a:stretch>
        </p:blipFill>
        <p:spPr bwMode="auto">
          <a:xfrm>
            <a:off x="5104705" y="1256829"/>
            <a:ext cx="10509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2" t="3477" r="9628" b="27628"/>
          <a:stretch>
            <a:fillRect/>
          </a:stretch>
        </p:blipFill>
        <p:spPr bwMode="auto">
          <a:xfrm>
            <a:off x="6211193" y="1052736"/>
            <a:ext cx="12938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" name="Ellipse 1"/>
          <p:cNvSpPr>
            <a:spLocks noChangeArrowheads="1"/>
          </p:cNvSpPr>
          <p:nvPr/>
        </p:nvSpPr>
        <p:spPr bwMode="auto">
          <a:xfrm rot="466076">
            <a:off x="6523930" y="1311498"/>
            <a:ext cx="677863" cy="541338"/>
          </a:xfrm>
          <a:prstGeom prst="ellipse">
            <a:avLst/>
          </a:prstGeom>
          <a:noFill/>
          <a:ln w="44450" algn="ctr">
            <a:solidFill>
              <a:srgbClr val="FF0000">
                <a:alpha val="74901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" name="Ellipse 62"/>
          <p:cNvSpPr>
            <a:spLocks noChangeArrowheads="1"/>
          </p:cNvSpPr>
          <p:nvPr/>
        </p:nvSpPr>
        <p:spPr bwMode="auto">
          <a:xfrm rot="1320760">
            <a:off x="5185668" y="1352079"/>
            <a:ext cx="619125" cy="549275"/>
          </a:xfrm>
          <a:prstGeom prst="ellipse">
            <a:avLst/>
          </a:prstGeom>
          <a:noFill/>
          <a:ln w="44450" algn="ctr">
            <a:solidFill>
              <a:srgbClr val="FF0000">
                <a:alpha val="76862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67" name="Picture 1030" descr="C:\Documents and Settings\jpb\Bureau\MV1P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9952" r="38901" b="14722"/>
          <a:stretch>
            <a:fillRect/>
          </a:stretch>
        </p:blipFill>
        <p:spPr bwMode="auto">
          <a:xfrm>
            <a:off x="7579618" y="1141636"/>
            <a:ext cx="13128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Ellipse 61"/>
          <p:cNvSpPr>
            <a:spLocks noChangeArrowheads="1"/>
          </p:cNvSpPr>
          <p:nvPr/>
        </p:nvSpPr>
        <p:spPr bwMode="auto">
          <a:xfrm>
            <a:off x="7849493" y="1267048"/>
            <a:ext cx="722312" cy="417513"/>
          </a:xfrm>
          <a:prstGeom prst="ellipse">
            <a:avLst/>
          </a:prstGeom>
          <a:noFill/>
          <a:ln w="50800" algn="ctr">
            <a:solidFill>
              <a:srgbClr val="FF0000">
                <a:alpha val="7607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69" name="Connecteur droit avec flèche 6"/>
          <p:cNvCxnSpPr>
            <a:cxnSpLocks noChangeShapeType="1"/>
          </p:cNvCxnSpPr>
          <p:nvPr/>
        </p:nvCxnSpPr>
        <p:spPr bwMode="auto">
          <a:xfrm>
            <a:off x="8211443" y="1694086"/>
            <a:ext cx="122237" cy="0"/>
          </a:xfrm>
          <a:prstGeom prst="straightConnector1">
            <a:avLst/>
          </a:prstGeom>
          <a:noFill/>
          <a:ln w="38100" algn="ctr">
            <a:solidFill>
              <a:srgbClr val="FF0000">
                <a:alpha val="72156"/>
              </a:srgbClr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avec flèche 144"/>
          <p:cNvCxnSpPr>
            <a:cxnSpLocks noChangeShapeType="1"/>
          </p:cNvCxnSpPr>
          <p:nvPr/>
        </p:nvCxnSpPr>
        <p:spPr bwMode="auto">
          <a:xfrm>
            <a:off x="6808093" y="1844898"/>
            <a:ext cx="123825" cy="0"/>
          </a:xfrm>
          <a:prstGeom prst="straightConnector1">
            <a:avLst/>
          </a:prstGeom>
          <a:noFill/>
          <a:ln w="38100" algn="ctr">
            <a:solidFill>
              <a:srgbClr val="FF0000">
                <a:alpha val="72156"/>
              </a:srgbClr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Connecteur droit avec flèche 145"/>
          <p:cNvCxnSpPr>
            <a:cxnSpLocks noChangeShapeType="1"/>
          </p:cNvCxnSpPr>
          <p:nvPr/>
        </p:nvCxnSpPr>
        <p:spPr bwMode="auto">
          <a:xfrm>
            <a:off x="5507930" y="1899766"/>
            <a:ext cx="122238" cy="0"/>
          </a:xfrm>
          <a:prstGeom prst="straightConnector1">
            <a:avLst/>
          </a:prstGeom>
          <a:noFill/>
          <a:ln w="38100" algn="ctr">
            <a:solidFill>
              <a:srgbClr val="FF0000">
                <a:alpha val="72156"/>
              </a:srgbClr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" name="AutoShape 29"/>
          <p:cNvSpPr>
            <a:spLocks noChangeArrowheads="1"/>
          </p:cNvSpPr>
          <p:nvPr/>
        </p:nvSpPr>
        <p:spPr bwMode="auto">
          <a:xfrm>
            <a:off x="7087342" y="495489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AutoShape 29"/>
          <p:cNvSpPr>
            <a:spLocks noChangeArrowheads="1"/>
          </p:cNvSpPr>
          <p:nvPr/>
        </p:nvSpPr>
        <p:spPr bwMode="auto">
          <a:xfrm>
            <a:off x="7511205" y="560259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29"/>
          <p:cNvSpPr>
            <a:spLocks noChangeArrowheads="1"/>
          </p:cNvSpPr>
          <p:nvPr/>
        </p:nvSpPr>
        <p:spPr bwMode="auto">
          <a:xfrm>
            <a:off x="7511205" y="5026327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29"/>
          <p:cNvSpPr>
            <a:spLocks noChangeArrowheads="1"/>
          </p:cNvSpPr>
          <p:nvPr/>
        </p:nvSpPr>
        <p:spPr bwMode="auto">
          <a:xfrm>
            <a:off x="7087342" y="5242227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AutoShape 29"/>
          <p:cNvSpPr>
            <a:spLocks noChangeArrowheads="1"/>
          </p:cNvSpPr>
          <p:nvPr/>
        </p:nvSpPr>
        <p:spPr bwMode="auto">
          <a:xfrm>
            <a:off x="7087342" y="5531152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AutoShape 29"/>
          <p:cNvSpPr>
            <a:spLocks noChangeArrowheads="1"/>
          </p:cNvSpPr>
          <p:nvPr/>
        </p:nvSpPr>
        <p:spPr bwMode="auto">
          <a:xfrm>
            <a:off x="7511205" y="5315252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29"/>
          <p:cNvSpPr>
            <a:spLocks noChangeArrowheads="1"/>
          </p:cNvSpPr>
          <p:nvPr/>
        </p:nvSpPr>
        <p:spPr bwMode="auto">
          <a:xfrm>
            <a:off x="7090517" y="581849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29"/>
          <p:cNvSpPr>
            <a:spLocks noChangeArrowheads="1"/>
          </p:cNvSpPr>
          <p:nvPr/>
        </p:nvSpPr>
        <p:spPr bwMode="auto">
          <a:xfrm>
            <a:off x="7511205" y="589151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0" name="Connecteur droit avec flèche 117"/>
          <p:cNvCxnSpPr>
            <a:cxnSpLocks noChangeShapeType="1"/>
          </p:cNvCxnSpPr>
          <p:nvPr/>
        </p:nvCxnSpPr>
        <p:spPr bwMode="auto">
          <a:xfrm flipV="1">
            <a:off x="7374680" y="5097765"/>
            <a:ext cx="0" cy="7397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Text Box 76"/>
          <p:cNvSpPr txBox="1">
            <a:spLocks noChangeArrowheads="1"/>
          </p:cNvSpPr>
          <p:nvPr/>
        </p:nvSpPr>
        <p:spPr bwMode="auto">
          <a:xfrm>
            <a:off x="6942880" y="5323190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2" name="Forme libre 79877"/>
          <p:cNvSpPr>
            <a:spLocks/>
          </p:cNvSpPr>
          <p:nvPr/>
        </p:nvSpPr>
        <p:spPr bwMode="auto">
          <a:xfrm>
            <a:off x="7344517" y="4902502"/>
            <a:ext cx="319088" cy="130175"/>
          </a:xfrm>
          <a:custGeom>
            <a:avLst/>
            <a:gdLst>
              <a:gd name="T0" fmla="*/ 0 w 431321"/>
              <a:gd name="T1" fmla="*/ 1420 h 276045"/>
              <a:gd name="T2" fmla="*/ 13579 w 431321"/>
              <a:gd name="T3" fmla="*/ 266 h 276045"/>
              <a:gd name="T4" fmla="*/ 52226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Forme libre 157"/>
          <p:cNvSpPr>
            <a:spLocks/>
          </p:cNvSpPr>
          <p:nvPr/>
        </p:nvSpPr>
        <p:spPr bwMode="auto">
          <a:xfrm flipH="1" flipV="1">
            <a:off x="7044480" y="5907390"/>
            <a:ext cx="330200" cy="207962"/>
          </a:xfrm>
          <a:custGeom>
            <a:avLst/>
            <a:gdLst>
              <a:gd name="T0" fmla="*/ 0 w 431321"/>
              <a:gd name="T1" fmla="*/ 37942 h 276045"/>
              <a:gd name="T2" fmla="*/ 17288 w 431321"/>
              <a:gd name="T3" fmla="*/ 7114 h 276045"/>
              <a:gd name="T4" fmla="*/ 66492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4" name="Connecteur droit 16"/>
          <p:cNvCxnSpPr>
            <a:cxnSpLocks noChangeShapeType="1"/>
          </p:cNvCxnSpPr>
          <p:nvPr/>
        </p:nvCxnSpPr>
        <p:spPr bwMode="auto">
          <a:xfrm flipH="1">
            <a:off x="7327653" y="2862461"/>
            <a:ext cx="3175" cy="135731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9" name="Forme libre 80"/>
          <p:cNvSpPr>
            <a:spLocks/>
          </p:cNvSpPr>
          <p:nvPr/>
        </p:nvSpPr>
        <p:spPr bwMode="auto">
          <a:xfrm>
            <a:off x="7097465" y="2856111"/>
            <a:ext cx="138113" cy="1363663"/>
          </a:xfrm>
          <a:custGeom>
            <a:avLst/>
            <a:gdLst>
              <a:gd name="T0" fmla="*/ 138447 w 138046"/>
              <a:gd name="T1" fmla="*/ 0 h 1362974"/>
              <a:gd name="T2" fmla="*/ 23 w 138046"/>
              <a:gd name="T3" fmla="*/ 674904 h 1362974"/>
              <a:gd name="T4" fmla="*/ 129796 w 138046"/>
              <a:gd name="T5" fmla="*/ 1367112 h 13629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8046" h="1362974">
                <a:moveTo>
                  <a:pt x="138046" y="0"/>
                </a:moveTo>
                <a:cubicBezTo>
                  <a:pt x="69753" y="222849"/>
                  <a:pt x="1461" y="445699"/>
                  <a:pt x="23" y="672861"/>
                </a:cubicBezTo>
                <a:cubicBezTo>
                  <a:pt x="-1415" y="900023"/>
                  <a:pt x="64002" y="1131498"/>
                  <a:pt x="129419" y="1362974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" name="Forme libre 81"/>
          <p:cNvSpPr>
            <a:spLocks/>
          </p:cNvSpPr>
          <p:nvPr/>
        </p:nvSpPr>
        <p:spPr bwMode="auto">
          <a:xfrm>
            <a:off x="6830765" y="2856111"/>
            <a:ext cx="284163" cy="1371600"/>
          </a:xfrm>
          <a:custGeom>
            <a:avLst/>
            <a:gdLst>
              <a:gd name="T0" fmla="*/ 281632 w 284672"/>
              <a:gd name="T1" fmla="*/ 0 h 1371600"/>
              <a:gd name="T2" fmla="*/ 0 w 284672"/>
              <a:gd name="T3" fmla="*/ 681487 h 1371600"/>
              <a:gd name="T4" fmla="*/ 281632 w 284672"/>
              <a:gd name="T5" fmla="*/ 1371600 h 137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4672" h="1371600">
                <a:moveTo>
                  <a:pt x="284672" y="0"/>
                </a:moveTo>
                <a:cubicBezTo>
                  <a:pt x="142336" y="226443"/>
                  <a:pt x="0" y="452887"/>
                  <a:pt x="0" y="681487"/>
                </a:cubicBezTo>
                <a:cubicBezTo>
                  <a:pt x="0" y="910087"/>
                  <a:pt x="142336" y="1140843"/>
                  <a:pt x="284672" y="13716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" name="Forme libre 85"/>
          <p:cNvSpPr>
            <a:spLocks/>
          </p:cNvSpPr>
          <p:nvPr/>
        </p:nvSpPr>
        <p:spPr bwMode="auto">
          <a:xfrm flipH="1">
            <a:off x="7546728" y="2852936"/>
            <a:ext cx="274637" cy="1371600"/>
          </a:xfrm>
          <a:custGeom>
            <a:avLst/>
            <a:gdLst>
              <a:gd name="T0" fmla="*/ 220888 w 284672"/>
              <a:gd name="T1" fmla="*/ 0 h 1371600"/>
              <a:gd name="T2" fmla="*/ 0 w 284672"/>
              <a:gd name="T3" fmla="*/ 681487 h 1371600"/>
              <a:gd name="T4" fmla="*/ 220888 w 284672"/>
              <a:gd name="T5" fmla="*/ 1371600 h 137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4672" h="1371600">
                <a:moveTo>
                  <a:pt x="284672" y="0"/>
                </a:moveTo>
                <a:cubicBezTo>
                  <a:pt x="142336" y="226443"/>
                  <a:pt x="0" y="452887"/>
                  <a:pt x="0" y="681487"/>
                </a:cubicBezTo>
                <a:cubicBezTo>
                  <a:pt x="0" y="910087"/>
                  <a:pt x="142336" y="1140843"/>
                  <a:pt x="284672" y="13716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Forme libre 86"/>
          <p:cNvSpPr>
            <a:spLocks/>
          </p:cNvSpPr>
          <p:nvPr/>
        </p:nvSpPr>
        <p:spPr bwMode="auto">
          <a:xfrm flipH="1">
            <a:off x="7435603" y="2852936"/>
            <a:ext cx="111125" cy="1362075"/>
          </a:xfrm>
          <a:custGeom>
            <a:avLst/>
            <a:gdLst>
              <a:gd name="T0" fmla="*/ 30127 w 138046"/>
              <a:gd name="T1" fmla="*/ 0 h 1362974"/>
              <a:gd name="T2" fmla="*/ 5 w 138046"/>
              <a:gd name="T3" fmla="*/ 670202 h 1362974"/>
              <a:gd name="T4" fmla="*/ 28243 w 138046"/>
              <a:gd name="T5" fmla="*/ 1357589 h 13629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8046" h="1362974">
                <a:moveTo>
                  <a:pt x="138046" y="0"/>
                </a:moveTo>
                <a:cubicBezTo>
                  <a:pt x="69753" y="222849"/>
                  <a:pt x="1461" y="445699"/>
                  <a:pt x="23" y="672861"/>
                </a:cubicBezTo>
                <a:cubicBezTo>
                  <a:pt x="-1415" y="900023"/>
                  <a:pt x="64002" y="1131498"/>
                  <a:pt x="129419" y="1362974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3" name="Connecteur droit avec flèche 137"/>
          <p:cNvCxnSpPr>
            <a:cxnSpLocks noChangeShapeType="1"/>
          </p:cNvCxnSpPr>
          <p:nvPr/>
        </p:nvCxnSpPr>
        <p:spPr bwMode="auto">
          <a:xfrm flipV="1">
            <a:off x="7330828" y="3364111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" name="Connecteur droit avec flèche 138"/>
          <p:cNvCxnSpPr>
            <a:cxnSpLocks noChangeShapeType="1"/>
          </p:cNvCxnSpPr>
          <p:nvPr/>
        </p:nvCxnSpPr>
        <p:spPr bwMode="auto">
          <a:xfrm flipV="1">
            <a:off x="7114928" y="3364111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5" name="Connecteur droit avec flèche 139"/>
          <p:cNvCxnSpPr>
            <a:cxnSpLocks noChangeShapeType="1"/>
          </p:cNvCxnSpPr>
          <p:nvPr/>
        </p:nvCxnSpPr>
        <p:spPr bwMode="auto">
          <a:xfrm flipV="1">
            <a:off x="7546728" y="3364111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6" name="Connecteur droit avec flèche 140"/>
          <p:cNvCxnSpPr>
            <a:cxnSpLocks noChangeShapeType="1"/>
          </p:cNvCxnSpPr>
          <p:nvPr/>
        </p:nvCxnSpPr>
        <p:spPr bwMode="auto">
          <a:xfrm flipV="1">
            <a:off x="7835653" y="3364111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7" name="Connecteur droit avec flèche 141"/>
          <p:cNvCxnSpPr>
            <a:cxnSpLocks noChangeShapeType="1"/>
          </p:cNvCxnSpPr>
          <p:nvPr/>
        </p:nvCxnSpPr>
        <p:spPr bwMode="auto">
          <a:xfrm flipV="1">
            <a:off x="6827590" y="3364111"/>
            <a:ext cx="0" cy="269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8" name="Text Box 76"/>
          <p:cNvSpPr txBox="1">
            <a:spLocks noChangeArrowheads="1"/>
          </p:cNvSpPr>
          <p:nvPr/>
        </p:nvSpPr>
        <p:spPr bwMode="auto">
          <a:xfrm>
            <a:off x="6899028" y="3405386"/>
            <a:ext cx="2222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9" name="Text Box 10"/>
          <p:cNvSpPr txBox="1">
            <a:spLocks noChangeArrowheads="1"/>
          </p:cNvSpPr>
          <p:nvPr/>
        </p:nvSpPr>
        <p:spPr bwMode="auto">
          <a:xfrm>
            <a:off x="5436096" y="2802831"/>
            <a:ext cx="1295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Side view: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0" name="Text Box 10"/>
          <p:cNvSpPr txBox="1">
            <a:spLocks noChangeArrowheads="1"/>
          </p:cNvSpPr>
          <p:nvPr/>
        </p:nvSpPr>
        <p:spPr bwMode="auto">
          <a:xfrm>
            <a:off x="5580856" y="4747046"/>
            <a:ext cx="1295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Top view: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6467896" y="2859559"/>
            <a:ext cx="165509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" name="Connecteur droit 162"/>
          <p:cNvCxnSpPr/>
          <p:nvPr/>
        </p:nvCxnSpPr>
        <p:spPr bwMode="auto">
          <a:xfrm>
            <a:off x="6467897" y="4227711"/>
            <a:ext cx="165509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lèche droite 3"/>
          <p:cNvSpPr/>
          <p:nvPr/>
        </p:nvSpPr>
        <p:spPr bwMode="auto">
          <a:xfrm>
            <a:off x="6016778" y="3417887"/>
            <a:ext cx="388829" cy="155129"/>
          </a:xfrm>
          <a:prstGeom prst="rightArrow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7" name="Flèche droite 166"/>
          <p:cNvSpPr/>
          <p:nvPr/>
        </p:nvSpPr>
        <p:spPr bwMode="auto">
          <a:xfrm>
            <a:off x="6084168" y="5373141"/>
            <a:ext cx="388829" cy="158011"/>
          </a:xfrm>
          <a:prstGeom prst="rightArrow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8" name="Connecteur droit 167"/>
          <p:cNvCxnSpPr/>
          <p:nvPr/>
        </p:nvCxnSpPr>
        <p:spPr bwMode="auto">
          <a:xfrm>
            <a:off x="6511749" y="4818638"/>
            <a:ext cx="165509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Connecteur droit 168"/>
          <p:cNvCxnSpPr/>
          <p:nvPr/>
        </p:nvCxnSpPr>
        <p:spPr bwMode="auto">
          <a:xfrm>
            <a:off x="6511749" y="6186790"/>
            <a:ext cx="165509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494311"/>
              </p:ext>
            </p:extLst>
          </p:nvPr>
        </p:nvGraphicFramePr>
        <p:xfrm>
          <a:off x="8172400" y="3229005"/>
          <a:ext cx="810608" cy="54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4" name="Equation" r:id="rId6" imgW="609480" imgH="406080" progId="Equation.DSMT4">
                  <p:embed/>
                </p:oleObj>
              </mc:Choice>
              <mc:Fallback>
                <p:oleObj name="Equation" r:id="rId6" imgW="6094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3229005"/>
                        <a:ext cx="810608" cy="540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315269"/>
              </p:ext>
            </p:extLst>
          </p:nvPr>
        </p:nvGraphicFramePr>
        <p:xfrm>
          <a:off x="8216747" y="4797152"/>
          <a:ext cx="624834" cy="52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5" name="Equation" r:id="rId8" imgW="469800" imgH="393480" progId="Equation.DSMT4">
                  <p:embed/>
                </p:oleObj>
              </mc:Choice>
              <mc:Fallback>
                <p:oleObj name="Equation" r:id="rId8" imgW="469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6747" y="4797152"/>
                        <a:ext cx="624834" cy="523328"/>
                      </a:xfrm>
                      <a:prstGeom prst="rect">
                        <a:avLst/>
                      </a:prstGeom>
                      <a:noFill/>
                      <a:ln cap="rnd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" name="Text Box 10"/>
          <p:cNvSpPr txBox="1">
            <a:spLocks noChangeArrowheads="1"/>
          </p:cNvSpPr>
          <p:nvPr/>
        </p:nvSpPr>
        <p:spPr bwMode="auto">
          <a:xfrm>
            <a:off x="6682830" y="4509120"/>
            <a:ext cx="12956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physical wall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7" name="Text Box 38"/>
          <p:cNvSpPr txBox="1">
            <a:spLocks noChangeArrowheads="1"/>
          </p:cNvSpPr>
          <p:nvPr/>
        </p:nvSpPr>
        <p:spPr bwMode="auto">
          <a:xfrm>
            <a:off x="539552" y="1108412"/>
            <a:ext cx="46085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Cylindrical symmetry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b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magnetic drift forms closed loop 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 optimal 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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/B</a:t>
            </a:r>
            <a:r>
              <a:rPr lang="en-US" altLang="en-US" sz="2000" b="0" baseline="30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2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 confinement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b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(if no instabilities)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8" name="Text Box 38"/>
          <p:cNvSpPr txBox="1">
            <a:spLocks noChangeArrowheads="1"/>
          </p:cNvSpPr>
          <p:nvPr/>
        </p:nvSpPr>
        <p:spPr bwMode="auto">
          <a:xfrm>
            <a:off x="539551" y="2681625"/>
            <a:ext cx="48965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No cylindrical symmetry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b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drift bounded by walls 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b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Hall effect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: plasma asymmetry &amp; increased 1/B transport across magnetic field barrier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21" name="Picture 2" descr="http://pepl.engin.umich.edu/thrusters/LGI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7" y="4509120"/>
            <a:ext cx="2663976" cy="199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Rectangle 223"/>
          <p:cNvSpPr>
            <a:spLocks noChangeArrowheads="1"/>
          </p:cNvSpPr>
          <p:nvPr/>
        </p:nvSpPr>
        <p:spPr bwMode="auto">
          <a:xfrm>
            <a:off x="3145011" y="5013176"/>
            <a:ext cx="301116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Linear plasma thruster </a:t>
            </a:r>
            <a:b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@ University of Michigan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fr-FR" sz="1600" b="0" dirty="0" smtClean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600" b="0" dirty="0" smtClean="0">
                <a:solidFill>
                  <a:sysClr val="windowText" lastClr="000000"/>
                </a:solidFill>
                <a:latin typeface="Calibri"/>
              </a:rPr>
              <a:t>Did not work</a:t>
            </a:r>
            <a:endParaRPr kumimoji="0" lang="en-US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fr-FR" sz="1400" b="0" dirty="0" smtClean="0">
              <a:solidFill>
                <a:sysClr val="windowText" lastClr="000000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r>
              <a:rPr lang="en-US" altLang="fr-FR" sz="1400" b="0" dirty="0" smtClean="0">
                <a:solidFill>
                  <a:schemeClr val="accent2"/>
                </a:solidFill>
                <a:latin typeface="Calibri"/>
              </a:rPr>
              <a:t>Beal and </a:t>
            </a:r>
            <a:r>
              <a:rPr lang="en-US" altLang="fr-FR" sz="1400" b="0" dirty="0" err="1" smtClean="0">
                <a:solidFill>
                  <a:schemeClr val="accent2"/>
                </a:solidFill>
                <a:latin typeface="Calibri"/>
              </a:rPr>
              <a:t>Gallimore</a:t>
            </a:r>
            <a:r>
              <a:rPr lang="en-US" altLang="fr-FR" sz="1400" b="0" dirty="0" smtClean="0">
                <a:solidFill>
                  <a:schemeClr val="accent2"/>
                </a:solidFill>
                <a:latin typeface="Calibri"/>
              </a:rPr>
              <a:t> AIAA-2001-3649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1331640" y="5196665"/>
            <a:ext cx="720080" cy="1185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9" name="Connecteur droit avec flèche 228"/>
          <p:cNvCxnSpPr/>
          <p:nvPr/>
        </p:nvCxnSpPr>
        <p:spPr bwMode="auto">
          <a:xfrm flipV="1">
            <a:off x="2105947" y="5303577"/>
            <a:ext cx="521837" cy="29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cteur droit avec flèche 19"/>
          <p:cNvCxnSpPr/>
          <p:nvPr/>
        </p:nvCxnSpPr>
        <p:spPr bwMode="auto">
          <a:xfrm>
            <a:off x="7668344" y="3897052"/>
            <a:ext cx="207019" cy="360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Connecteur droit avec flèche 92"/>
          <p:cNvCxnSpPr/>
          <p:nvPr/>
        </p:nvCxnSpPr>
        <p:spPr bwMode="auto">
          <a:xfrm flipV="1">
            <a:off x="7668344" y="3076381"/>
            <a:ext cx="181135" cy="47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Connecteur droit avec flèche 95"/>
          <p:cNvCxnSpPr/>
          <p:nvPr/>
        </p:nvCxnSpPr>
        <p:spPr bwMode="auto">
          <a:xfrm>
            <a:off x="7812360" y="3499048"/>
            <a:ext cx="23218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avec flèche 28"/>
          <p:cNvCxnSpPr/>
          <p:nvPr/>
        </p:nvCxnSpPr>
        <p:spPr bwMode="auto">
          <a:xfrm>
            <a:off x="7729118" y="4902502"/>
            <a:ext cx="386066" cy="849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/>
          <p:cNvCxnSpPr/>
          <p:nvPr/>
        </p:nvCxnSpPr>
        <p:spPr bwMode="auto">
          <a:xfrm>
            <a:off x="4067944" y="3933056"/>
            <a:ext cx="1562224" cy="7453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Connecteur droit avec flèche 119"/>
          <p:cNvCxnSpPr/>
          <p:nvPr/>
        </p:nvCxnSpPr>
        <p:spPr bwMode="auto">
          <a:xfrm>
            <a:off x="6843192" y="3068960"/>
            <a:ext cx="249088" cy="326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Connecteur droit avec flèche 120"/>
          <p:cNvCxnSpPr/>
          <p:nvPr/>
        </p:nvCxnSpPr>
        <p:spPr bwMode="auto">
          <a:xfrm>
            <a:off x="7284384" y="3571056"/>
            <a:ext cx="239944" cy="19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Connecteur droit avec flèche 121"/>
          <p:cNvCxnSpPr/>
          <p:nvPr/>
        </p:nvCxnSpPr>
        <p:spPr bwMode="auto">
          <a:xfrm flipV="1">
            <a:off x="6852212" y="3933056"/>
            <a:ext cx="240068" cy="401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Connecteur droit avec flèche 134"/>
          <p:cNvCxnSpPr/>
          <p:nvPr/>
        </p:nvCxnSpPr>
        <p:spPr bwMode="auto">
          <a:xfrm>
            <a:off x="7740352" y="5420970"/>
            <a:ext cx="1817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Connecteur droit avec flèche 135"/>
          <p:cNvCxnSpPr/>
          <p:nvPr/>
        </p:nvCxnSpPr>
        <p:spPr bwMode="auto">
          <a:xfrm flipV="1">
            <a:off x="7663605" y="5777681"/>
            <a:ext cx="185874" cy="11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Connecteur droit avec flèche 137"/>
          <p:cNvCxnSpPr/>
          <p:nvPr/>
        </p:nvCxnSpPr>
        <p:spPr bwMode="auto">
          <a:xfrm>
            <a:off x="6858099" y="5154850"/>
            <a:ext cx="19659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Connecteur droit avec flèche 142"/>
          <p:cNvCxnSpPr/>
          <p:nvPr/>
        </p:nvCxnSpPr>
        <p:spPr bwMode="auto">
          <a:xfrm>
            <a:off x="6928885" y="5754990"/>
            <a:ext cx="2376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5508104" y="3522911"/>
            <a:ext cx="1295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driving force</a:t>
            </a:r>
            <a:endParaRPr lang="en-US" altLang="en-US" sz="1600" b="0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5508104" y="5467127"/>
            <a:ext cx="1295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driving force</a:t>
            </a:r>
            <a:endParaRPr lang="en-US" altLang="en-US" sz="1600" b="0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Hall effect in magnetic filter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504950"/>
            <a:ext cx="20716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6"/>
          <p:cNvSpPr txBox="1">
            <a:spLocks noChangeArrowheads="1"/>
          </p:cNvSpPr>
          <p:nvPr/>
        </p:nvSpPr>
        <p:spPr bwMode="auto">
          <a:xfrm>
            <a:off x="6946150" y="1167220"/>
            <a:ext cx="17970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 flux (m</a:t>
            </a:r>
            <a:r>
              <a:rPr lang="en-US" altLang="en-US" sz="1600" baseline="30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-2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en-US" altLang="en-US" sz="1600" baseline="30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-1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altLang="en-US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46" name="Freeform 34"/>
          <p:cNvSpPr>
            <a:spLocks/>
          </p:cNvSpPr>
          <p:nvPr/>
        </p:nvSpPr>
        <p:spPr bwMode="auto">
          <a:xfrm>
            <a:off x="-180975" y="3429000"/>
            <a:ext cx="2806700" cy="327025"/>
          </a:xfrm>
          <a:custGeom>
            <a:avLst/>
            <a:gdLst>
              <a:gd name="T0" fmla="*/ 2147483647 w 5400"/>
              <a:gd name="T1" fmla="*/ 2147483647 h 3665"/>
              <a:gd name="T2" fmla="*/ 2147483647 w 5400"/>
              <a:gd name="T3" fmla="*/ 2147483647 h 3665"/>
              <a:gd name="T4" fmla="*/ 2147483647 w 5400"/>
              <a:gd name="T5" fmla="*/ 2147483647 h 3665"/>
              <a:gd name="T6" fmla="*/ 2147483647 w 5400"/>
              <a:gd name="T7" fmla="*/ 2147483647 h 3665"/>
              <a:gd name="T8" fmla="*/ 2147483647 w 5400"/>
              <a:gd name="T9" fmla="*/ 2147483647 h 3665"/>
              <a:gd name="T10" fmla="*/ 2147483647 w 5400"/>
              <a:gd name="T11" fmla="*/ 2147483647 h 3665"/>
              <a:gd name="T12" fmla="*/ 2147483647 w 5400"/>
              <a:gd name="T13" fmla="*/ 2147483647 h 3665"/>
              <a:gd name="T14" fmla="*/ 2147483647 w 5400"/>
              <a:gd name="T15" fmla="*/ 2147483647 h 3665"/>
              <a:gd name="T16" fmla="*/ 2147483647 w 5400"/>
              <a:gd name="T17" fmla="*/ 2147483647 h 3665"/>
              <a:gd name="T18" fmla="*/ 2147483647 w 5400"/>
              <a:gd name="T19" fmla="*/ 2147483647 h 3665"/>
              <a:gd name="T20" fmla="*/ 2147483647 w 5400"/>
              <a:gd name="T21" fmla="*/ 2147483647 h 3665"/>
              <a:gd name="T22" fmla="*/ 2147483647 w 5400"/>
              <a:gd name="T23" fmla="*/ 2147483647 h 3665"/>
              <a:gd name="T24" fmla="*/ 2147483647 w 5400"/>
              <a:gd name="T25" fmla="*/ 2147483647 h 3665"/>
              <a:gd name="T26" fmla="*/ 2147483647 w 5400"/>
              <a:gd name="T27" fmla="*/ 2147483647 h 3665"/>
              <a:gd name="T28" fmla="*/ 2147483647 w 5400"/>
              <a:gd name="T29" fmla="*/ 2147483647 h 3665"/>
              <a:gd name="T30" fmla="*/ 2147483647 w 5400"/>
              <a:gd name="T31" fmla="*/ 2147483647 h 3665"/>
              <a:gd name="T32" fmla="*/ 2147483647 w 5400"/>
              <a:gd name="T33" fmla="*/ 2147483647 h 3665"/>
              <a:gd name="T34" fmla="*/ 2147483647 w 5400"/>
              <a:gd name="T35" fmla="*/ 2147483647 h 3665"/>
              <a:gd name="T36" fmla="*/ 2147483647 w 5400"/>
              <a:gd name="T37" fmla="*/ 2147483647 h 3665"/>
              <a:gd name="T38" fmla="*/ 2147483647 w 5400"/>
              <a:gd name="T39" fmla="*/ 2147483647 h 3665"/>
              <a:gd name="T40" fmla="*/ 2147483647 w 5400"/>
              <a:gd name="T41" fmla="*/ 2147483647 h 3665"/>
              <a:gd name="T42" fmla="*/ 2147483647 w 5400"/>
              <a:gd name="T43" fmla="*/ 2147483647 h 3665"/>
              <a:gd name="T44" fmla="*/ 2147483647 w 5400"/>
              <a:gd name="T45" fmla="*/ 2147483647 h 3665"/>
              <a:gd name="T46" fmla="*/ 2147483647 w 5400"/>
              <a:gd name="T47" fmla="*/ 2147483647 h 3665"/>
              <a:gd name="T48" fmla="*/ 2147483647 w 5400"/>
              <a:gd name="T49" fmla="*/ 2147483647 h 3665"/>
              <a:gd name="T50" fmla="*/ 2147483647 w 5400"/>
              <a:gd name="T51" fmla="*/ 2147483647 h 3665"/>
              <a:gd name="T52" fmla="*/ 2147483647 w 5400"/>
              <a:gd name="T53" fmla="*/ 2147483647 h 3665"/>
              <a:gd name="T54" fmla="*/ 2147483647 w 5400"/>
              <a:gd name="T55" fmla="*/ 2147483647 h 3665"/>
              <a:gd name="T56" fmla="*/ 2147483647 w 5400"/>
              <a:gd name="T57" fmla="*/ 2147483647 h 3665"/>
              <a:gd name="T58" fmla="*/ 2147483647 w 5400"/>
              <a:gd name="T59" fmla="*/ 2147483647 h 3665"/>
              <a:gd name="T60" fmla="*/ 2147483647 w 5400"/>
              <a:gd name="T61" fmla="*/ 2147483647 h 3665"/>
              <a:gd name="T62" fmla="*/ 2147483647 w 5400"/>
              <a:gd name="T63" fmla="*/ 2147483647 h 3665"/>
              <a:gd name="T64" fmla="*/ 2147483647 w 5400"/>
              <a:gd name="T65" fmla="*/ 2147483647 h 3665"/>
              <a:gd name="T66" fmla="*/ 2147483647 w 5400"/>
              <a:gd name="T67" fmla="*/ 2147483647 h 3665"/>
              <a:gd name="T68" fmla="*/ 2147483647 w 5400"/>
              <a:gd name="T69" fmla="*/ 2147483647 h 3665"/>
              <a:gd name="T70" fmla="*/ 2147483647 w 5400"/>
              <a:gd name="T71" fmla="*/ 2147483647 h 3665"/>
              <a:gd name="T72" fmla="*/ 2147483647 w 5400"/>
              <a:gd name="T73" fmla="*/ 2147483647 h 3665"/>
              <a:gd name="T74" fmla="*/ 2147483647 w 5400"/>
              <a:gd name="T75" fmla="*/ 2147483647 h 3665"/>
              <a:gd name="T76" fmla="*/ 2147483647 w 5400"/>
              <a:gd name="T77" fmla="*/ 2147483647 h 3665"/>
              <a:gd name="T78" fmla="*/ 2147483647 w 5400"/>
              <a:gd name="T79" fmla="*/ 2147483647 h 3665"/>
              <a:gd name="T80" fmla="*/ 2147483647 w 5400"/>
              <a:gd name="T81" fmla="*/ 2147483647 h 3665"/>
              <a:gd name="T82" fmla="*/ 2147483647 w 5400"/>
              <a:gd name="T83" fmla="*/ 2147483647 h 3665"/>
              <a:gd name="T84" fmla="*/ 2147483647 w 5400"/>
              <a:gd name="T85" fmla="*/ 2147483647 h 3665"/>
              <a:gd name="T86" fmla="*/ 2147483647 w 5400"/>
              <a:gd name="T87" fmla="*/ 2147483647 h 3665"/>
              <a:gd name="T88" fmla="*/ 2147483647 w 5400"/>
              <a:gd name="T89" fmla="*/ 2147483647 h 3665"/>
              <a:gd name="T90" fmla="*/ 2147483647 w 5400"/>
              <a:gd name="T91" fmla="*/ 2147483647 h 3665"/>
              <a:gd name="T92" fmla="*/ 2147483647 w 5400"/>
              <a:gd name="T93" fmla="*/ 2147483647 h 3665"/>
              <a:gd name="T94" fmla="*/ 2147483647 w 5400"/>
              <a:gd name="T95" fmla="*/ 2147483647 h 3665"/>
              <a:gd name="T96" fmla="*/ 2147483647 w 5400"/>
              <a:gd name="T97" fmla="*/ 2147483647 h 3665"/>
              <a:gd name="T98" fmla="*/ 2147483647 w 5400"/>
              <a:gd name="T99" fmla="*/ 2147483647 h 3665"/>
              <a:gd name="T100" fmla="*/ 2147483647 w 5400"/>
              <a:gd name="T101" fmla="*/ 2147483647 h 3665"/>
              <a:gd name="T102" fmla="*/ 2147483647 w 5400"/>
              <a:gd name="T103" fmla="*/ 2147483647 h 3665"/>
              <a:gd name="T104" fmla="*/ 2147483647 w 5400"/>
              <a:gd name="T105" fmla="*/ 2147483647 h 3665"/>
              <a:gd name="T106" fmla="*/ 2147483647 w 5400"/>
              <a:gd name="T107" fmla="*/ 2147483647 h 3665"/>
              <a:gd name="T108" fmla="*/ 2147483647 w 5400"/>
              <a:gd name="T109" fmla="*/ 2147483647 h 3665"/>
              <a:gd name="T110" fmla="*/ 2147483647 w 5400"/>
              <a:gd name="T111" fmla="*/ 2147483647 h 3665"/>
              <a:gd name="T112" fmla="*/ 2147483647 w 5400"/>
              <a:gd name="T113" fmla="*/ 2147483647 h 3665"/>
              <a:gd name="T114" fmla="*/ 2147483647 w 5400"/>
              <a:gd name="T115" fmla="*/ 2147483647 h 3665"/>
              <a:gd name="T116" fmla="*/ 2147483647 w 5400"/>
              <a:gd name="T117" fmla="*/ 2147483647 h 3665"/>
              <a:gd name="T118" fmla="*/ 2147483647 w 5400"/>
              <a:gd name="T119" fmla="*/ 2147483647 h 3665"/>
              <a:gd name="T120" fmla="*/ 2147483647 w 5400"/>
              <a:gd name="T121" fmla="*/ 2147483647 h 3665"/>
              <a:gd name="T122" fmla="*/ 2147483647 w 5400"/>
              <a:gd name="T123" fmla="*/ 2147483647 h 366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00" h="3665">
                <a:moveTo>
                  <a:pt x="0" y="3665"/>
                </a:moveTo>
                <a:lnTo>
                  <a:pt x="10" y="3665"/>
                </a:lnTo>
                <a:lnTo>
                  <a:pt x="22" y="3665"/>
                </a:lnTo>
                <a:lnTo>
                  <a:pt x="32" y="3665"/>
                </a:lnTo>
                <a:lnTo>
                  <a:pt x="42" y="3665"/>
                </a:lnTo>
                <a:lnTo>
                  <a:pt x="54" y="3665"/>
                </a:lnTo>
                <a:lnTo>
                  <a:pt x="64" y="3665"/>
                </a:lnTo>
                <a:lnTo>
                  <a:pt x="76" y="3665"/>
                </a:lnTo>
                <a:lnTo>
                  <a:pt x="86" y="3665"/>
                </a:lnTo>
                <a:lnTo>
                  <a:pt x="97" y="3665"/>
                </a:lnTo>
                <a:lnTo>
                  <a:pt x="108" y="3665"/>
                </a:lnTo>
                <a:lnTo>
                  <a:pt x="119" y="3665"/>
                </a:lnTo>
                <a:lnTo>
                  <a:pt x="129" y="3665"/>
                </a:lnTo>
                <a:lnTo>
                  <a:pt x="140" y="3665"/>
                </a:lnTo>
                <a:lnTo>
                  <a:pt x="151" y="3665"/>
                </a:lnTo>
                <a:lnTo>
                  <a:pt x="162" y="3665"/>
                </a:lnTo>
                <a:lnTo>
                  <a:pt x="173" y="3665"/>
                </a:lnTo>
                <a:lnTo>
                  <a:pt x="183" y="3665"/>
                </a:lnTo>
                <a:lnTo>
                  <a:pt x="195" y="3665"/>
                </a:lnTo>
                <a:lnTo>
                  <a:pt x="205" y="3665"/>
                </a:lnTo>
                <a:lnTo>
                  <a:pt x="215" y="3665"/>
                </a:lnTo>
                <a:lnTo>
                  <a:pt x="227" y="3665"/>
                </a:lnTo>
                <a:lnTo>
                  <a:pt x="237" y="3665"/>
                </a:lnTo>
                <a:lnTo>
                  <a:pt x="249" y="3665"/>
                </a:lnTo>
                <a:lnTo>
                  <a:pt x="259" y="3665"/>
                </a:lnTo>
                <a:lnTo>
                  <a:pt x="269" y="3665"/>
                </a:lnTo>
                <a:lnTo>
                  <a:pt x="281" y="3665"/>
                </a:lnTo>
                <a:lnTo>
                  <a:pt x="291" y="3665"/>
                </a:lnTo>
                <a:lnTo>
                  <a:pt x="302" y="3665"/>
                </a:lnTo>
                <a:lnTo>
                  <a:pt x="313" y="3665"/>
                </a:lnTo>
                <a:lnTo>
                  <a:pt x="324" y="3665"/>
                </a:lnTo>
                <a:lnTo>
                  <a:pt x="335" y="3665"/>
                </a:lnTo>
                <a:lnTo>
                  <a:pt x="345" y="3665"/>
                </a:lnTo>
                <a:lnTo>
                  <a:pt x="356" y="3665"/>
                </a:lnTo>
                <a:lnTo>
                  <a:pt x="367" y="3665"/>
                </a:lnTo>
                <a:lnTo>
                  <a:pt x="378" y="3665"/>
                </a:lnTo>
                <a:lnTo>
                  <a:pt x="388" y="3665"/>
                </a:lnTo>
                <a:lnTo>
                  <a:pt x="400" y="3665"/>
                </a:lnTo>
                <a:lnTo>
                  <a:pt x="410" y="3665"/>
                </a:lnTo>
                <a:lnTo>
                  <a:pt x="422" y="3665"/>
                </a:lnTo>
                <a:lnTo>
                  <a:pt x="432" y="3665"/>
                </a:lnTo>
                <a:lnTo>
                  <a:pt x="442" y="3665"/>
                </a:lnTo>
                <a:lnTo>
                  <a:pt x="454" y="3665"/>
                </a:lnTo>
                <a:lnTo>
                  <a:pt x="464" y="3665"/>
                </a:lnTo>
                <a:lnTo>
                  <a:pt x="475" y="3665"/>
                </a:lnTo>
                <a:lnTo>
                  <a:pt x="486" y="3665"/>
                </a:lnTo>
                <a:lnTo>
                  <a:pt x="496" y="3665"/>
                </a:lnTo>
                <a:lnTo>
                  <a:pt x="508" y="3665"/>
                </a:lnTo>
                <a:lnTo>
                  <a:pt x="518" y="3665"/>
                </a:lnTo>
                <a:lnTo>
                  <a:pt x="529" y="3665"/>
                </a:lnTo>
                <a:lnTo>
                  <a:pt x="540" y="3665"/>
                </a:lnTo>
                <a:lnTo>
                  <a:pt x="551" y="3665"/>
                </a:lnTo>
                <a:lnTo>
                  <a:pt x="561" y="3665"/>
                </a:lnTo>
                <a:lnTo>
                  <a:pt x="572" y="3665"/>
                </a:lnTo>
                <a:lnTo>
                  <a:pt x="583" y="3665"/>
                </a:lnTo>
                <a:lnTo>
                  <a:pt x="594" y="3665"/>
                </a:lnTo>
                <a:lnTo>
                  <a:pt x="605" y="3665"/>
                </a:lnTo>
                <a:lnTo>
                  <a:pt x="615" y="3665"/>
                </a:lnTo>
                <a:lnTo>
                  <a:pt x="627" y="3665"/>
                </a:lnTo>
                <a:lnTo>
                  <a:pt x="637" y="3665"/>
                </a:lnTo>
                <a:lnTo>
                  <a:pt x="647" y="3665"/>
                </a:lnTo>
                <a:lnTo>
                  <a:pt x="659" y="3665"/>
                </a:lnTo>
                <a:lnTo>
                  <a:pt x="669" y="3665"/>
                </a:lnTo>
                <a:lnTo>
                  <a:pt x="681" y="3665"/>
                </a:lnTo>
                <a:lnTo>
                  <a:pt x="691" y="3665"/>
                </a:lnTo>
                <a:lnTo>
                  <a:pt x="701" y="3665"/>
                </a:lnTo>
                <a:lnTo>
                  <a:pt x="713" y="3665"/>
                </a:lnTo>
                <a:lnTo>
                  <a:pt x="723" y="3665"/>
                </a:lnTo>
                <a:lnTo>
                  <a:pt x="734" y="3665"/>
                </a:lnTo>
                <a:lnTo>
                  <a:pt x="745" y="3665"/>
                </a:lnTo>
                <a:lnTo>
                  <a:pt x="756" y="3665"/>
                </a:lnTo>
                <a:lnTo>
                  <a:pt x="767" y="3665"/>
                </a:lnTo>
                <a:lnTo>
                  <a:pt x="778" y="3665"/>
                </a:lnTo>
                <a:lnTo>
                  <a:pt x="788" y="3665"/>
                </a:lnTo>
                <a:lnTo>
                  <a:pt x="799" y="3665"/>
                </a:lnTo>
                <a:lnTo>
                  <a:pt x="810" y="3665"/>
                </a:lnTo>
                <a:lnTo>
                  <a:pt x="820" y="3665"/>
                </a:lnTo>
                <a:lnTo>
                  <a:pt x="832" y="3665"/>
                </a:lnTo>
                <a:lnTo>
                  <a:pt x="842" y="3665"/>
                </a:lnTo>
                <a:lnTo>
                  <a:pt x="854" y="3665"/>
                </a:lnTo>
                <a:lnTo>
                  <a:pt x="864" y="3665"/>
                </a:lnTo>
                <a:lnTo>
                  <a:pt x="874" y="3665"/>
                </a:lnTo>
                <a:lnTo>
                  <a:pt x="886" y="3665"/>
                </a:lnTo>
                <a:lnTo>
                  <a:pt x="896" y="3665"/>
                </a:lnTo>
                <a:lnTo>
                  <a:pt x="907" y="3665"/>
                </a:lnTo>
                <a:lnTo>
                  <a:pt x="918" y="3665"/>
                </a:lnTo>
                <a:lnTo>
                  <a:pt x="928" y="3665"/>
                </a:lnTo>
                <a:lnTo>
                  <a:pt x="940" y="3665"/>
                </a:lnTo>
                <a:lnTo>
                  <a:pt x="950" y="3665"/>
                </a:lnTo>
                <a:lnTo>
                  <a:pt x="961" y="3665"/>
                </a:lnTo>
                <a:lnTo>
                  <a:pt x="972" y="3665"/>
                </a:lnTo>
                <a:lnTo>
                  <a:pt x="983" y="3665"/>
                </a:lnTo>
                <a:lnTo>
                  <a:pt x="993" y="3665"/>
                </a:lnTo>
                <a:lnTo>
                  <a:pt x="1004" y="3665"/>
                </a:lnTo>
                <a:lnTo>
                  <a:pt x="1015" y="3665"/>
                </a:lnTo>
                <a:lnTo>
                  <a:pt x="1026" y="3665"/>
                </a:lnTo>
                <a:lnTo>
                  <a:pt x="1037" y="3665"/>
                </a:lnTo>
                <a:lnTo>
                  <a:pt x="1047" y="3665"/>
                </a:lnTo>
                <a:lnTo>
                  <a:pt x="1059" y="3665"/>
                </a:lnTo>
                <a:lnTo>
                  <a:pt x="1069" y="3665"/>
                </a:lnTo>
                <a:lnTo>
                  <a:pt x="1079" y="3665"/>
                </a:lnTo>
                <a:lnTo>
                  <a:pt x="1091" y="3665"/>
                </a:lnTo>
                <a:lnTo>
                  <a:pt x="1101" y="3665"/>
                </a:lnTo>
                <a:lnTo>
                  <a:pt x="1113" y="3665"/>
                </a:lnTo>
                <a:lnTo>
                  <a:pt x="1123" y="3665"/>
                </a:lnTo>
                <a:lnTo>
                  <a:pt x="1134" y="3665"/>
                </a:lnTo>
                <a:lnTo>
                  <a:pt x="1145" y="3665"/>
                </a:lnTo>
                <a:lnTo>
                  <a:pt x="1155" y="3665"/>
                </a:lnTo>
                <a:lnTo>
                  <a:pt x="1166" y="3665"/>
                </a:lnTo>
                <a:lnTo>
                  <a:pt x="1177" y="3665"/>
                </a:lnTo>
                <a:lnTo>
                  <a:pt x="1188" y="3665"/>
                </a:lnTo>
                <a:lnTo>
                  <a:pt x="1199" y="3665"/>
                </a:lnTo>
                <a:lnTo>
                  <a:pt x="1210" y="3665"/>
                </a:lnTo>
                <a:lnTo>
                  <a:pt x="1220" y="3665"/>
                </a:lnTo>
                <a:lnTo>
                  <a:pt x="1231" y="3665"/>
                </a:lnTo>
                <a:lnTo>
                  <a:pt x="1242" y="3665"/>
                </a:lnTo>
                <a:lnTo>
                  <a:pt x="1252" y="3663"/>
                </a:lnTo>
                <a:lnTo>
                  <a:pt x="1264" y="3663"/>
                </a:lnTo>
                <a:lnTo>
                  <a:pt x="1274" y="3663"/>
                </a:lnTo>
                <a:lnTo>
                  <a:pt x="1286" y="3663"/>
                </a:lnTo>
                <a:lnTo>
                  <a:pt x="1296" y="3663"/>
                </a:lnTo>
                <a:lnTo>
                  <a:pt x="1306" y="3663"/>
                </a:lnTo>
                <a:lnTo>
                  <a:pt x="1318" y="3663"/>
                </a:lnTo>
                <a:lnTo>
                  <a:pt x="1328" y="3663"/>
                </a:lnTo>
                <a:lnTo>
                  <a:pt x="1339" y="3663"/>
                </a:lnTo>
                <a:lnTo>
                  <a:pt x="1350" y="3663"/>
                </a:lnTo>
                <a:lnTo>
                  <a:pt x="1360" y="3663"/>
                </a:lnTo>
                <a:lnTo>
                  <a:pt x="1371" y="3663"/>
                </a:lnTo>
                <a:lnTo>
                  <a:pt x="1382" y="3663"/>
                </a:lnTo>
                <a:lnTo>
                  <a:pt x="1393" y="3663"/>
                </a:lnTo>
                <a:lnTo>
                  <a:pt x="1404" y="3662"/>
                </a:lnTo>
                <a:lnTo>
                  <a:pt x="1415" y="3662"/>
                </a:lnTo>
                <a:lnTo>
                  <a:pt x="1425" y="3662"/>
                </a:lnTo>
                <a:lnTo>
                  <a:pt x="1437" y="3662"/>
                </a:lnTo>
                <a:lnTo>
                  <a:pt x="1447" y="3662"/>
                </a:lnTo>
                <a:lnTo>
                  <a:pt x="1457" y="3662"/>
                </a:lnTo>
                <a:lnTo>
                  <a:pt x="1469" y="3661"/>
                </a:lnTo>
                <a:lnTo>
                  <a:pt x="1479" y="3661"/>
                </a:lnTo>
                <a:lnTo>
                  <a:pt x="1491" y="3661"/>
                </a:lnTo>
                <a:lnTo>
                  <a:pt x="1501" y="3661"/>
                </a:lnTo>
                <a:lnTo>
                  <a:pt x="1511" y="3661"/>
                </a:lnTo>
                <a:lnTo>
                  <a:pt x="1523" y="3660"/>
                </a:lnTo>
                <a:lnTo>
                  <a:pt x="1533" y="3660"/>
                </a:lnTo>
                <a:lnTo>
                  <a:pt x="1544" y="3660"/>
                </a:lnTo>
                <a:lnTo>
                  <a:pt x="1555" y="3659"/>
                </a:lnTo>
                <a:lnTo>
                  <a:pt x="1566" y="3659"/>
                </a:lnTo>
                <a:lnTo>
                  <a:pt x="1577" y="3659"/>
                </a:lnTo>
                <a:lnTo>
                  <a:pt x="1587" y="3658"/>
                </a:lnTo>
                <a:lnTo>
                  <a:pt x="1598" y="3658"/>
                </a:lnTo>
                <a:lnTo>
                  <a:pt x="1609" y="3658"/>
                </a:lnTo>
                <a:lnTo>
                  <a:pt x="1620" y="3657"/>
                </a:lnTo>
                <a:lnTo>
                  <a:pt x="1630" y="3657"/>
                </a:lnTo>
                <a:lnTo>
                  <a:pt x="1642" y="3655"/>
                </a:lnTo>
                <a:lnTo>
                  <a:pt x="1652" y="3654"/>
                </a:lnTo>
                <a:lnTo>
                  <a:pt x="1663" y="3654"/>
                </a:lnTo>
                <a:lnTo>
                  <a:pt x="1674" y="3653"/>
                </a:lnTo>
                <a:lnTo>
                  <a:pt x="1684" y="3652"/>
                </a:lnTo>
                <a:lnTo>
                  <a:pt x="1696" y="3652"/>
                </a:lnTo>
                <a:lnTo>
                  <a:pt x="1706" y="3651"/>
                </a:lnTo>
                <a:lnTo>
                  <a:pt x="1716" y="3650"/>
                </a:lnTo>
                <a:lnTo>
                  <a:pt x="1728" y="3649"/>
                </a:lnTo>
                <a:lnTo>
                  <a:pt x="1738" y="3647"/>
                </a:lnTo>
                <a:lnTo>
                  <a:pt x="1750" y="3646"/>
                </a:lnTo>
                <a:lnTo>
                  <a:pt x="1760" y="3645"/>
                </a:lnTo>
                <a:lnTo>
                  <a:pt x="1771" y="3644"/>
                </a:lnTo>
                <a:lnTo>
                  <a:pt x="1782" y="3643"/>
                </a:lnTo>
                <a:lnTo>
                  <a:pt x="1793" y="3642"/>
                </a:lnTo>
                <a:lnTo>
                  <a:pt x="1803" y="3639"/>
                </a:lnTo>
                <a:lnTo>
                  <a:pt x="1814" y="3638"/>
                </a:lnTo>
                <a:lnTo>
                  <a:pt x="1825" y="3637"/>
                </a:lnTo>
                <a:lnTo>
                  <a:pt x="1836" y="3635"/>
                </a:lnTo>
                <a:lnTo>
                  <a:pt x="1847" y="3632"/>
                </a:lnTo>
                <a:lnTo>
                  <a:pt x="1857" y="3631"/>
                </a:lnTo>
                <a:lnTo>
                  <a:pt x="1869" y="3629"/>
                </a:lnTo>
                <a:lnTo>
                  <a:pt x="1879" y="3627"/>
                </a:lnTo>
                <a:lnTo>
                  <a:pt x="1889" y="3624"/>
                </a:lnTo>
                <a:lnTo>
                  <a:pt x="1901" y="3621"/>
                </a:lnTo>
                <a:lnTo>
                  <a:pt x="1911" y="3619"/>
                </a:lnTo>
                <a:lnTo>
                  <a:pt x="1923" y="3616"/>
                </a:lnTo>
                <a:lnTo>
                  <a:pt x="1933" y="3613"/>
                </a:lnTo>
                <a:lnTo>
                  <a:pt x="1943" y="3611"/>
                </a:lnTo>
                <a:lnTo>
                  <a:pt x="1955" y="3607"/>
                </a:lnTo>
                <a:lnTo>
                  <a:pt x="1965" y="3604"/>
                </a:lnTo>
                <a:lnTo>
                  <a:pt x="1976" y="3600"/>
                </a:lnTo>
                <a:lnTo>
                  <a:pt x="1987" y="3596"/>
                </a:lnTo>
                <a:lnTo>
                  <a:pt x="1998" y="3592"/>
                </a:lnTo>
                <a:lnTo>
                  <a:pt x="2009" y="3587"/>
                </a:lnTo>
                <a:lnTo>
                  <a:pt x="2019" y="3583"/>
                </a:lnTo>
                <a:lnTo>
                  <a:pt x="2030" y="3578"/>
                </a:lnTo>
                <a:lnTo>
                  <a:pt x="2041" y="3574"/>
                </a:lnTo>
                <a:lnTo>
                  <a:pt x="2052" y="3569"/>
                </a:lnTo>
                <a:lnTo>
                  <a:pt x="2062" y="3563"/>
                </a:lnTo>
                <a:lnTo>
                  <a:pt x="2074" y="3558"/>
                </a:lnTo>
                <a:lnTo>
                  <a:pt x="2084" y="3552"/>
                </a:lnTo>
                <a:lnTo>
                  <a:pt x="2096" y="3546"/>
                </a:lnTo>
                <a:lnTo>
                  <a:pt x="2106" y="3540"/>
                </a:lnTo>
                <a:lnTo>
                  <a:pt x="2116" y="3533"/>
                </a:lnTo>
                <a:lnTo>
                  <a:pt x="2128" y="3526"/>
                </a:lnTo>
                <a:lnTo>
                  <a:pt x="2138" y="3520"/>
                </a:lnTo>
                <a:lnTo>
                  <a:pt x="2149" y="3511"/>
                </a:lnTo>
                <a:lnTo>
                  <a:pt x="2160" y="3503"/>
                </a:lnTo>
                <a:lnTo>
                  <a:pt x="2170" y="3495"/>
                </a:lnTo>
                <a:lnTo>
                  <a:pt x="2182" y="3487"/>
                </a:lnTo>
                <a:lnTo>
                  <a:pt x="2192" y="3478"/>
                </a:lnTo>
                <a:lnTo>
                  <a:pt x="2203" y="3469"/>
                </a:lnTo>
                <a:lnTo>
                  <a:pt x="2214" y="3458"/>
                </a:lnTo>
                <a:lnTo>
                  <a:pt x="2225" y="3449"/>
                </a:lnTo>
                <a:lnTo>
                  <a:pt x="2235" y="3439"/>
                </a:lnTo>
                <a:lnTo>
                  <a:pt x="2246" y="3427"/>
                </a:lnTo>
                <a:lnTo>
                  <a:pt x="2257" y="3416"/>
                </a:lnTo>
                <a:lnTo>
                  <a:pt x="2268" y="3404"/>
                </a:lnTo>
                <a:lnTo>
                  <a:pt x="2279" y="3392"/>
                </a:lnTo>
                <a:lnTo>
                  <a:pt x="2289" y="3379"/>
                </a:lnTo>
                <a:lnTo>
                  <a:pt x="2301" y="3366"/>
                </a:lnTo>
                <a:lnTo>
                  <a:pt x="2311" y="3353"/>
                </a:lnTo>
                <a:lnTo>
                  <a:pt x="2321" y="3339"/>
                </a:lnTo>
                <a:lnTo>
                  <a:pt x="2333" y="3324"/>
                </a:lnTo>
                <a:lnTo>
                  <a:pt x="2343" y="3309"/>
                </a:lnTo>
                <a:lnTo>
                  <a:pt x="2355" y="3294"/>
                </a:lnTo>
                <a:lnTo>
                  <a:pt x="2365" y="3278"/>
                </a:lnTo>
                <a:lnTo>
                  <a:pt x="2376" y="3260"/>
                </a:lnTo>
                <a:lnTo>
                  <a:pt x="2387" y="3243"/>
                </a:lnTo>
                <a:lnTo>
                  <a:pt x="2397" y="3226"/>
                </a:lnTo>
                <a:lnTo>
                  <a:pt x="2408" y="3207"/>
                </a:lnTo>
                <a:lnTo>
                  <a:pt x="2419" y="3188"/>
                </a:lnTo>
                <a:lnTo>
                  <a:pt x="2430" y="3168"/>
                </a:lnTo>
                <a:lnTo>
                  <a:pt x="2441" y="3149"/>
                </a:lnTo>
                <a:lnTo>
                  <a:pt x="2452" y="3128"/>
                </a:lnTo>
                <a:lnTo>
                  <a:pt x="2462" y="3106"/>
                </a:lnTo>
                <a:lnTo>
                  <a:pt x="2473" y="3084"/>
                </a:lnTo>
                <a:lnTo>
                  <a:pt x="2484" y="3062"/>
                </a:lnTo>
                <a:lnTo>
                  <a:pt x="2494" y="3039"/>
                </a:lnTo>
                <a:lnTo>
                  <a:pt x="2506" y="3015"/>
                </a:lnTo>
                <a:lnTo>
                  <a:pt x="2516" y="2991"/>
                </a:lnTo>
                <a:lnTo>
                  <a:pt x="2528" y="2966"/>
                </a:lnTo>
                <a:lnTo>
                  <a:pt x="2538" y="2939"/>
                </a:lnTo>
                <a:lnTo>
                  <a:pt x="2548" y="2913"/>
                </a:lnTo>
                <a:lnTo>
                  <a:pt x="2560" y="2886"/>
                </a:lnTo>
                <a:lnTo>
                  <a:pt x="2570" y="2858"/>
                </a:lnTo>
                <a:lnTo>
                  <a:pt x="2581" y="2830"/>
                </a:lnTo>
                <a:lnTo>
                  <a:pt x="2592" y="2801"/>
                </a:lnTo>
                <a:lnTo>
                  <a:pt x="2602" y="2771"/>
                </a:lnTo>
                <a:lnTo>
                  <a:pt x="2614" y="2741"/>
                </a:lnTo>
                <a:lnTo>
                  <a:pt x="2624" y="2710"/>
                </a:lnTo>
                <a:lnTo>
                  <a:pt x="2635" y="2678"/>
                </a:lnTo>
                <a:lnTo>
                  <a:pt x="2646" y="2645"/>
                </a:lnTo>
                <a:lnTo>
                  <a:pt x="2657" y="2613"/>
                </a:lnTo>
                <a:lnTo>
                  <a:pt x="2667" y="2580"/>
                </a:lnTo>
                <a:lnTo>
                  <a:pt x="2679" y="2545"/>
                </a:lnTo>
                <a:lnTo>
                  <a:pt x="2689" y="2511"/>
                </a:lnTo>
                <a:lnTo>
                  <a:pt x="2700" y="2475"/>
                </a:lnTo>
                <a:lnTo>
                  <a:pt x="2711" y="2439"/>
                </a:lnTo>
                <a:lnTo>
                  <a:pt x="2721" y="2402"/>
                </a:lnTo>
                <a:lnTo>
                  <a:pt x="2733" y="2366"/>
                </a:lnTo>
                <a:lnTo>
                  <a:pt x="2743" y="2328"/>
                </a:lnTo>
                <a:lnTo>
                  <a:pt x="2753" y="2290"/>
                </a:lnTo>
                <a:lnTo>
                  <a:pt x="2765" y="2250"/>
                </a:lnTo>
                <a:lnTo>
                  <a:pt x="2775" y="2211"/>
                </a:lnTo>
                <a:lnTo>
                  <a:pt x="2786" y="2172"/>
                </a:lnTo>
                <a:lnTo>
                  <a:pt x="2797" y="2132"/>
                </a:lnTo>
                <a:lnTo>
                  <a:pt x="2808" y="2090"/>
                </a:lnTo>
                <a:lnTo>
                  <a:pt x="2819" y="2049"/>
                </a:lnTo>
                <a:lnTo>
                  <a:pt x="2829" y="2007"/>
                </a:lnTo>
                <a:lnTo>
                  <a:pt x="2840" y="1966"/>
                </a:lnTo>
                <a:lnTo>
                  <a:pt x="2851" y="1923"/>
                </a:lnTo>
                <a:lnTo>
                  <a:pt x="2862" y="1881"/>
                </a:lnTo>
                <a:lnTo>
                  <a:pt x="2872" y="1838"/>
                </a:lnTo>
                <a:lnTo>
                  <a:pt x="2884" y="1794"/>
                </a:lnTo>
                <a:lnTo>
                  <a:pt x="2894" y="1752"/>
                </a:lnTo>
                <a:lnTo>
                  <a:pt x="2905" y="1708"/>
                </a:lnTo>
                <a:lnTo>
                  <a:pt x="2916" y="1663"/>
                </a:lnTo>
                <a:lnTo>
                  <a:pt x="2926" y="1619"/>
                </a:lnTo>
                <a:lnTo>
                  <a:pt x="2938" y="1576"/>
                </a:lnTo>
                <a:lnTo>
                  <a:pt x="2948" y="1531"/>
                </a:lnTo>
                <a:lnTo>
                  <a:pt x="2958" y="1487"/>
                </a:lnTo>
                <a:lnTo>
                  <a:pt x="2970" y="1442"/>
                </a:lnTo>
                <a:lnTo>
                  <a:pt x="2980" y="1398"/>
                </a:lnTo>
                <a:lnTo>
                  <a:pt x="2992" y="1353"/>
                </a:lnTo>
                <a:lnTo>
                  <a:pt x="3002" y="1308"/>
                </a:lnTo>
                <a:lnTo>
                  <a:pt x="3013" y="1265"/>
                </a:lnTo>
                <a:lnTo>
                  <a:pt x="3024" y="1221"/>
                </a:lnTo>
                <a:lnTo>
                  <a:pt x="3035" y="1177"/>
                </a:lnTo>
                <a:lnTo>
                  <a:pt x="3045" y="1133"/>
                </a:lnTo>
                <a:lnTo>
                  <a:pt x="3056" y="1090"/>
                </a:lnTo>
                <a:lnTo>
                  <a:pt x="3067" y="1047"/>
                </a:lnTo>
                <a:lnTo>
                  <a:pt x="3078" y="1004"/>
                </a:lnTo>
                <a:lnTo>
                  <a:pt x="3089" y="962"/>
                </a:lnTo>
                <a:lnTo>
                  <a:pt x="3099" y="919"/>
                </a:lnTo>
                <a:lnTo>
                  <a:pt x="3111" y="878"/>
                </a:lnTo>
                <a:lnTo>
                  <a:pt x="3121" y="837"/>
                </a:lnTo>
                <a:lnTo>
                  <a:pt x="3131" y="797"/>
                </a:lnTo>
                <a:lnTo>
                  <a:pt x="3143" y="757"/>
                </a:lnTo>
                <a:lnTo>
                  <a:pt x="3153" y="718"/>
                </a:lnTo>
                <a:lnTo>
                  <a:pt x="3165" y="678"/>
                </a:lnTo>
                <a:lnTo>
                  <a:pt x="3175" y="642"/>
                </a:lnTo>
                <a:lnTo>
                  <a:pt x="3185" y="604"/>
                </a:lnTo>
                <a:lnTo>
                  <a:pt x="3197" y="568"/>
                </a:lnTo>
                <a:lnTo>
                  <a:pt x="3207" y="532"/>
                </a:lnTo>
                <a:lnTo>
                  <a:pt x="3218" y="498"/>
                </a:lnTo>
                <a:lnTo>
                  <a:pt x="3229" y="464"/>
                </a:lnTo>
                <a:lnTo>
                  <a:pt x="3240" y="431"/>
                </a:lnTo>
                <a:lnTo>
                  <a:pt x="3251" y="399"/>
                </a:lnTo>
                <a:lnTo>
                  <a:pt x="3261" y="369"/>
                </a:lnTo>
                <a:lnTo>
                  <a:pt x="3272" y="339"/>
                </a:lnTo>
                <a:lnTo>
                  <a:pt x="3283" y="310"/>
                </a:lnTo>
                <a:lnTo>
                  <a:pt x="3294" y="282"/>
                </a:lnTo>
                <a:lnTo>
                  <a:pt x="3304" y="256"/>
                </a:lnTo>
                <a:lnTo>
                  <a:pt x="3316" y="231"/>
                </a:lnTo>
                <a:lnTo>
                  <a:pt x="3326" y="206"/>
                </a:lnTo>
                <a:lnTo>
                  <a:pt x="3338" y="183"/>
                </a:lnTo>
                <a:lnTo>
                  <a:pt x="3348" y="161"/>
                </a:lnTo>
                <a:lnTo>
                  <a:pt x="3358" y="141"/>
                </a:lnTo>
                <a:lnTo>
                  <a:pt x="3370" y="122"/>
                </a:lnTo>
                <a:lnTo>
                  <a:pt x="3380" y="104"/>
                </a:lnTo>
                <a:lnTo>
                  <a:pt x="3391" y="88"/>
                </a:lnTo>
                <a:lnTo>
                  <a:pt x="3402" y="73"/>
                </a:lnTo>
                <a:lnTo>
                  <a:pt x="3412" y="59"/>
                </a:lnTo>
                <a:lnTo>
                  <a:pt x="3424" y="47"/>
                </a:lnTo>
                <a:lnTo>
                  <a:pt x="3434" y="36"/>
                </a:lnTo>
                <a:lnTo>
                  <a:pt x="3445" y="27"/>
                </a:lnTo>
                <a:lnTo>
                  <a:pt x="3456" y="19"/>
                </a:lnTo>
                <a:lnTo>
                  <a:pt x="3467" y="12"/>
                </a:lnTo>
                <a:lnTo>
                  <a:pt x="3477" y="7"/>
                </a:lnTo>
                <a:lnTo>
                  <a:pt x="3488" y="4"/>
                </a:lnTo>
                <a:lnTo>
                  <a:pt x="3499" y="1"/>
                </a:lnTo>
                <a:lnTo>
                  <a:pt x="3510" y="0"/>
                </a:lnTo>
                <a:lnTo>
                  <a:pt x="3521" y="1"/>
                </a:lnTo>
                <a:lnTo>
                  <a:pt x="3531" y="4"/>
                </a:lnTo>
                <a:lnTo>
                  <a:pt x="3543" y="7"/>
                </a:lnTo>
                <a:lnTo>
                  <a:pt x="3553" y="12"/>
                </a:lnTo>
                <a:lnTo>
                  <a:pt x="3563" y="19"/>
                </a:lnTo>
                <a:lnTo>
                  <a:pt x="3575" y="27"/>
                </a:lnTo>
                <a:lnTo>
                  <a:pt x="3585" y="36"/>
                </a:lnTo>
                <a:lnTo>
                  <a:pt x="3597" y="47"/>
                </a:lnTo>
                <a:lnTo>
                  <a:pt x="3607" y="59"/>
                </a:lnTo>
                <a:lnTo>
                  <a:pt x="3617" y="73"/>
                </a:lnTo>
                <a:lnTo>
                  <a:pt x="3629" y="88"/>
                </a:lnTo>
                <a:lnTo>
                  <a:pt x="3639" y="105"/>
                </a:lnTo>
                <a:lnTo>
                  <a:pt x="3650" y="122"/>
                </a:lnTo>
                <a:lnTo>
                  <a:pt x="3661" y="142"/>
                </a:lnTo>
                <a:lnTo>
                  <a:pt x="3672" y="161"/>
                </a:lnTo>
                <a:lnTo>
                  <a:pt x="3683" y="183"/>
                </a:lnTo>
                <a:lnTo>
                  <a:pt x="3694" y="206"/>
                </a:lnTo>
                <a:lnTo>
                  <a:pt x="3704" y="231"/>
                </a:lnTo>
                <a:lnTo>
                  <a:pt x="3715" y="256"/>
                </a:lnTo>
                <a:lnTo>
                  <a:pt x="3726" y="282"/>
                </a:lnTo>
                <a:lnTo>
                  <a:pt x="3736" y="310"/>
                </a:lnTo>
                <a:lnTo>
                  <a:pt x="3748" y="339"/>
                </a:lnTo>
                <a:lnTo>
                  <a:pt x="3758" y="369"/>
                </a:lnTo>
                <a:lnTo>
                  <a:pt x="3770" y="400"/>
                </a:lnTo>
                <a:lnTo>
                  <a:pt x="3780" y="432"/>
                </a:lnTo>
                <a:lnTo>
                  <a:pt x="3790" y="464"/>
                </a:lnTo>
                <a:lnTo>
                  <a:pt x="3802" y="499"/>
                </a:lnTo>
                <a:lnTo>
                  <a:pt x="3812" y="533"/>
                </a:lnTo>
                <a:lnTo>
                  <a:pt x="3823" y="569"/>
                </a:lnTo>
                <a:lnTo>
                  <a:pt x="3834" y="605"/>
                </a:lnTo>
                <a:lnTo>
                  <a:pt x="3844" y="643"/>
                </a:lnTo>
                <a:lnTo>
                  <a:pt x="3856" y="681"/>
                </a:lnTo>
                <a:lnTo>
                  <a:pt x="3866" y="719"/>
                </a:lnTo>
                <a:lnTo>
                  <a:pt x="3877" y="758"/>
                </a:lnTo>
                <a:lnTo>
                  <a:pt x="3888" y="798"/>
                </a:lnTo>
                <a:lnTo>
                  <a:pt x="3899" y="839"/>
                </a:lnTo>
                <a:lnTo>
                  <a:pt x="3909" y="880"/>
                </a:lnTo>
                <a:lnTo>
                  <a:pt x="3920" y="921"/>
                </a:lnTo>
                <a:lnTo>
                  <a:pt x="3931" y="964"/>
                </a:lnTo>
                <a:lnTo>
                  <a:pt x="3942" y="1006"/>
                </a:lnTo>
                <a:lnTo>
                  <a:pt x="3953" y="1049"/>
                </a:lnTo>
                <a:lnTo>
                  <a:pt x="3963" y="1092"/>
                </a:lnTo>
                <a:lnTo>
                  <a:pt x="3975" y="1136"/>
                </a:lnTo>
                <a:lnTo>
                  <a:pt x="3985" y="1179"/>
                </a:lnTo>
                <a:lnTo>
                  <a:pt x="3995" y="1223"/>
                </a:lnTo>
                <a:lnTo>
                  <a:pt x="4007" y="1267"/>
                </a:lnTo>
                <a:lnTo>
                  <a:pt x="4017" y="1312"/>
                </a:lnTo>
                <a:lnTo>
                  <a:pt x="4029" y="1357"/>
                </a:lnTo>
                <a:lnTo>
                  <a:pt x="4039" y="1401"/>
                </a:lnTo>
                <a:lnTo>
                  <a:pt x="4050" y="1445"/>
                </a:lnTo>
                <a:lnTo>
                  <a:pt x="4061" y="1490"/>
                </a:lnTo>
                <a:lnTo>
                  <a:pt x="4071" y="1534"/>
                </a:lnTo>
                <a:lnTo>
                  <a:pt x="4082" y="1579"/>
                </a:lnTo>
                <a:lnTo>
                  <a:pt x="4093" y="1623"/>
                </a:lnTo>
                <a:lnTo>
                  <a:pt x="4104" y="1668"/>
                </a:lnTo>
                <a:lnTo>
                  <a:pt x="4114" y="1711"/>
                </a:lnTo>
                <a:lnTo>
                  <a:pt x="4126" y="1755"/>
                </a:lnTo>
                <a:lnTo>
                  <a:pt x="4136" y="1799"/>
                </a:lnTo>
                <a:lnTo>
                  <a:pt x="4147" y="1842"/>
                </a:lnTo>
                <a:lnTo>
                  <a:pt x="4158" y="1885"/>
                </a:lnTo>
                <a:lnTo>
                  <a:pt x="4168" y="1928"/>
                </a:lnTo>
                <a:lnTo>
                  <a:pt x="4180" y="1971"/>
                </a:lnTo>
                <a:lnTo>
                  <a:pt x="4190" y="2012"/>
                </a:lnTo>
                <a:lnTo>
                  <a:pt x="4200" y="2054"/>
                </a:lnTo>
                <a:lnTo>
                  <a:pt x="4212" y="2095"/>
                </a:lnTo>
                <a:lnTo>
                  <a:pt x="4222" y="2136"/>
                </a:lnTo>
                <a:lnTo>
                  <a:pt x="4234" y="2177"/>
                </a:lnTo>
                <a:lnTo>
                  <a:pt x="4244" y="2216"/>
                </a:lnTo>
                <a:lnTo>
                  <a:pt x="4255" y="2255"/>
                </a:lnTo>
                <a:lnTo>
                  <a:pt x="4266" y="2294"/>
                </a:lnTo>
                <a:lnTo>
                  <a:pt x="4277" y="2332"/>
                </a:lnTo>
                <a:lnTo>
                  <a:pt x="4287" y="2370"/>
                </a:lnTo>
                <a:lnTo>
                  <a:pt x="4298" y="2408"/>
                </a:lnTo>
                <a:lnTo>
                  <a:pt x="4309" y="2444"/>
                </a:lnTo>
                <a:lnTo>
                  <a:pt x="4320" y="2481"/>
                </a:lnTo>
                <a:lnTo>
                  <a:pt x="4331" y="2516"/>
                </a:lnTo>
                <a:lnTo>
                  <a:pt x="4341" y="2551"/>
                </a:lnTo>
                <a:lnTo>
                  <a:pt x="4353" y="2586"/>
                </a:lnTo>
                <a:lnTo>
                  <a:pt x="4363" y="2619"/>
                </a:lnTo>
                <a:lnTo>
                  <a:pt x="4373" y="2651"/>
                </a:lnTo>
                <a:lnTo>
                  <a:pt x="4385" y="2683"/>
                </a:lnTo>
                <a:lnTo>
                  <a:pt x="4395" y="2716"/>
                </a:lnTo>
                <a:lnTo>
                  <a:pt x="4407" y="2747"/>
                </a:lnTo>
                <a:lnTo>
                  <a:pt x="4417" y="2777"/>
                </a:lnTo>
                <a:lnTo>
                  <a:pt x="4427" y="2807"/>
                </a:lnTo>
                <a:lnTo>
                  <a:pt x="4439" y="2835"/>
                </a:lnTo>
                <a:lnTo>
                  <a:pt x="4449" y="2864"/>
                </a:lnTo>
                <a:lnTo>
                  <a:pt x="4460" y="2892"/>
                </a:lnTo>
                <a:lnTo>
                  <a:pt x="4471" y="2920"/>
                </a:lnTo>
                <a:lnTo>
                  <a:pt x="4482" y="2946"/>
                </a:lnTo>
                <a:lnTo>
                  <a:pt x="4493" y="2971"/>
                </a:lnTo>
                <a:lnTo>
                  <a:pt x="4503" y="2997"/>
                </a:lnTo>
                <a:lnTo>
                  <a:pt x="4514" y="3022"/>
                </a:lnTo>
                <a:lnTo>
                  <a:pt x="4525" y="3045"/>
                </a:lnTo>
                <a:lnTo>
                  <a:pt x="4536" y="3068"/>
                </a:lnTo>
                <a:lnTo>
                  <a:pt x="4546" y="3091"/>
                </a:lnTo>
                <a:lnTo>
                  <a:pt x="4558" y="3113"/>
                </a:lnTo>
                <a:lnTo>
                  <a:pt x="4568" y="3135"/>
                </a:lnTo>
                <a:lnTo>
                  <a:pt x="4580" y="3156"/>
                </a:lnTo>
                <a:lnTo>
                  <a:pt x="4590" y="3175"/>
                </a:lnTo>
                <a:lnTo>
                  <a:pt x="4600" y="3195"/>
                </a:lnTo>
                <a:lnTo>
                  <a:pt x="4612" y="3214"/>
                </a:lnTo>
                <a:lnTo>
                  <a:pt x="4622" y="3233"/>
                </a:lnTo>
                <a:lnTo>
                  <a:pt x="4633" y="3250"/>
                </a:lnTo>
                <a:lnTo>
                  <a:pt x="4644" y="3267"/>
                </a:lnTo>
                <a:lnTo>
                  <a:pt x="4654" y="3285"/>
                </a:lnTo>
                <a:lnTo>
                  <a:pt x="4666" y="3301"/>
                </a:lnTo>
                <a:lnTo>
                  <a:pt x="4676" y="3317"/>
                </a:lnTo>
                <a:lnTo>
                  <a:pt x="4687" y="3332"/>
                </a:lnTo>
                <a:lnTo>
                  <a:pt x="4698" y="3346"/>
                </a:lnTo>
                <a:lnTo>
                  <a:pt x="4709" y="3361"/>
                </a:lnTo>
                <a:lnTo>
                  <a:pt x="4719" y="3374"/>
                </a:lnTo>
                <a:lnTo>
                  <a:pt x="4730" y="3387"/>
                </a:lnTo>
                <a:lnTo>
                  <a:pt x="4741" y="3400"/>
                </a:lnTo>
                <a:lnTo>
                  <a:pt x="4752" y="3412"/>
                </a:lnTo>
                <a:lnTo>
                  <a:pt x="4763" y="3424"/>
                </a:lnTo>
                <a:lnTo>
                  <a:pt x="4773" y="3435"/>
                </a:lnTo>
                <a:lnTo>
                  <a:pt x="4785" y="3446"/>
                </a:lnTo>
                <a:lnTo>
                  <a:pt x="4795" y="3456"/>
                </a:lnTo>
                <a:lnTo>
                  <a:pt x="4805" y="3467"/>
                </a:lnTo>
                <a:lnTo>
                  <a:pt x="4817" y="3476"/>
                </a:lnTo>
                <a:lnTo>
                  <a:pt x="4827" y="3485"/>
                </a:lnTo>
                <a:lnTo>
                  <a:pt x="4839" y="3494"/>
                </a:lnTo>
                <a:lnTo>
                  <a:pt x="4849" y="3503"/>
                </a:lnTo>
                <a:lnTo>
                  <a:pt x="4859" y="3511"/>
                </a:lnTo>
                <a:lnTo>
                  <a:pt x="4871" y="3520"/>
                </a:lnTo>
                <a:lnTo>
                  <a:pt x="4881" y="3526"/>
                </a:lnTo>
                <a:lnTo>
                  <a:pt x="4892" y="3534"/>
                </a:lnTo>
                <a:lnTo>
                  <a:pt x="4903" y="3541"/>
                </a:lnTo>
                <a:lnTo>
                  <a:pt x="4914" y="3547"/>
                </a:lnTo>
                <a:lnTo>
                  <a:pt x="4925" y="3554"/>
                </a:lnTo>
                <a:lnTo>
                  <a:pt x="4936" y="3560"/>
                </a:lnTo>
                <a:lnTo>
                  <a:pt x="4946" y="3566"/>
                </a:lnTo>
                <a:lnTo>
                  <a:pt x="4957" y="3571"/>
                </a:lnTo>
                <a:lnTo>
                  <a:pt x="4968" y="3577"/>
                </a:lnTo>
                <a:lnTo>
                  <a:pt x="4978" y="3582"/>
                </a:lnTo>
                <a:lnTo>
                  <a:pt x="4990" y="3586"/>
                </a:lnTo>
                <a:lnTo>
                  <a:pt x="5000" y="3591"/>
                </a:lnTo>
                <a:lnTo>
                  <a:pt x="5012" y="3596"/>
                </a:lnTo>
                <a:lnTo>
                  <a:pt x="5022" y="3600"/>
                </a:lnTo>
                <a:lnTo>
                  <a:pt x="5032" y="3604"/>
                </a:lnTo>
                <a:lnTo>
                  <a:pt x="5044" y="3607"/>
                </a:lnTo>
                <a:lnTo>
                  <a:pt x="5054" y="3612"/>
                </a:lnTo>
                <a:lnTo>
                  <a:pt x="5065" y="3615"/>
                </a:lnTo>
                <a:lnTo>
                  <a:pt x="5076" y="3617"/>
                </a:lnTo>
                <a:lnTo>
                  <a:pt x="5086" y="3621"/>
                </a:lnTo>
                <a:lnTo>
                  <a:pt x="5098" y="3624"/>
                </a:lnTo>
                <a:lnTo>
                  <a:pt x="5108" y="3627"/>
                </a:lnTo>
                <a:lnTo>
                  <a:pt x="5119" y="3629"/>
                </a:lnTo>
                <a:lnTo>
                  <a:pt x="5130" y="3632"/>
                </a:lnTo>
                <a:lnTo>
                  <a:pt x="5141" y="3635"/>
                </a:lnTo>
                <a:lnTo>
                  <a:pt x="5151" y="3637"/>
                </a:lnTo>
                <a:lnTo>
                  <a:pt x="5162" y="3638"/>
                </a:lnTo>
                <a:lnTo>
                  <a:pt x="5173" y="3640"/>
                </a:lnTo>
                <a:lnTo>
                  <a:pt x="5184" y="3643"/>
                </a:lnTo>
                <a:lnTo>
                  <a:pt x="5195" y="3644"/>
                </a:lnTo>
                <a:lnTo>
                  <a:pt x="5205" y="3646"/>
                </a:lnTo>
                <a:lnTo>
                  <a:pt x="5217" y="3647"/>
                </a:lnTo>
                <a:lnTo>
                  <a:pt x="5227" y="3650"/>
                </a:lnTo>
                <a:lnTo>
                  <a:pt x="5237" y="3651"/>
                </a:lnTo>
                <a:lnTo>
                  <a:pt x="5249" y="3652"/>
                </a:lnTo>
                <a:lnTo>
                  <a:pt x="5259" y="3653"/>
                </a:lnTo>
                <a:lnTo>
                  <a:pt x="5271" y="3654"/>
                </a:lnTo>
                <a:lnTo>
                  <a:pt x="5281" y="3655"/>
                </a:lnTo>
                <a:lnTo>
                  <a:pt x="5292" y="3657"/>
                </a:lnTo>
                <a:lnTo>
                  <a:pt x="5303" y="3658"/>
                </a:lnTo>
                <a:lnTo>
                  <a:pt x="5313" y="3659"/>
                </a:lnTo>
                <a:lnTo>
                  <a:pt x="5324" y="3660"/>
                </a:lnTo>
                <a:lnTo>
                  <a:pt x="5335" y="3660"/>
                </a:lnTo>
                <a:lnTo>
                  <a:pt x="5346" y="3661"/>
                </a:lnTo>
                <a:lnTo>
                  <a:pt x="5357" y="3662"/>
                </a:lnTo>
                <a:lnTo>
                  <a:pt x="5368" y="3662"/>
                </a:lnTo>
                <a:lnTo>
                  <a:pt x="5378" y="3663"/>
                </a:lnTo>
                <a:lnTo>
                  <a:pt x="5389" y="3663"/>
                </a:lnTo>
                <a:lnTo>
                  <a:pt x="5400" y="3665"/>
                </a:lnTo>
              </a:path>
            </a:pathLst>
          </a:custGeom>
          <a:noFill/>
          <a:ln w="28575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498600"/>
            <a:ext cx="20716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1489075"/>
            <a:ext cx="20716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504950"/>
            <a:ext cx="20716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Connecteur droit 60"/>
          <p:cNvCxnSpPr/>
          <p:nvPr/>
        </p:nvCxnSpPr>
        <p:spPr bwMode="auto">
          <a:xfrm>
            <a:off x="1635125" y="1489075"/>
            <a:ext cx="1" cy="19446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1" name="Text Box 76"/>
          <p:cNvSpPr txBox="1">
            <a:spLocks noChangeArrowheads="1"/>
          </p:cNvSpPr>
          <p:nvPr/>
        </p:nvSpPr>
        <p:spPr bwMode="auto">
          <a:xfrm>
            <a:off x="324644" y="1171576"/>
            <a:ext cx="179546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density (m</a:t>
            </a:r>
            <a:r>
              <a:rPr lang="en-US" altLang="en-US" sz="1600" baseline="30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altLang="en-US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52" name="Text Box 76"/>
          <p:cNvSpPr txBox="1">
            <a:spLocks noChangeArrowheads="1"/>
          </p:cNvSpPr>
          <p:nvPr/>
        </p:nvSpPr>
        <p:spPr bwMode="auto">
          <a:xfrm>
            <a:off x="2411760" y="1154113"/>
            <a:ext cx="13779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Potential(V)</a:t>
            </a:r>
            <a:endParaRPr lang="en-US" altLang="en-US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53" name="Text Box 76"/>
          <p:cNvSpPr txBox="1">
            <a:spLocks noChangeArrowheads="1"/>
          </p:cNvSpPr>
          <p:nvPr/>
        </p:nvSpPr>
        <p:spPr bwMode="auto">
          <a:xfrm>
            <a:off x="4570115" y="1166555"/>
            <a:ext cx="22341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 temperature (</a:t>
            </a:r>
            <a:r>
              <a:rPr lang="en-US" alt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altLang="en-US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66" name="Connecteur droit 65"/>
          <p:cNvCxnSpPr/>
          <p:nvPr/>
        </p:nvCxnSpPr>
        <p:spPr bwMode="auto">
          <a:xfrm>
            <a:off x="3806825" y="1408113"/>
            <a:ext cx="0" cy="19494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cteur droit 66"/>
          <p:cNvCxnSpPr/>
          <p:nvPr/>
        </p:nvCxnSpPr>
        <p:spPr bwMode="auto">
          <a:xfrm>
            <a:off x="5957888" y="1433513"/>
            <a:ext cx="0" cy="20335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necteur droit 67"/>
          <p:cNvCxnSpPr/>
          <p:nvPr/>
        </p:nvCxnSpPr>
        <p:spPr bwMode="auto">
          <a:xfrm>
            <a:off x="8116888" y="1417638"/>
            <a:ext cx="0" cy="20335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7" name="AutoShape 29"/>
          <p:cNvSpPr>
            <a:spLocks noChangeArrowheads="1"/>
          </p:cNvSpPr>
          <p:nvPr/>
        </p:nvSpPr>
        <p:spPr bwMode="auto">
          <a:xfrm>
            <a:off x="1466850" y="354806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58" name="Text Box 76"/>
          <p:cNvSpPr txBox="1">
            <a:spLocks noChangeArrowheads="1"/>
          </p:cNvSpPr>
          <p:nvPr/>
        </p:nvSpPr>
        <p:spPr bwMode="auto">
          <a:xfrm>
            <a:off x="1685925" y="3484563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0259" name="Connecteur droit avec flèche 8"/>
          <p:cNvCxnSpPr>
            <a:cxnSpLocks noChangeShapeType="1"/>
          </p:cNvCxnSpPr>
          <p:nvPr/>
        </p:nvCxnSpPr>
        <p:spPr bwMode="auto">
          <a:xfrm flipV="1">
            <a:off x="5784850" y="1809750"/>
            <a:ext cx="230188" cy="115093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0" name="Connecteur droit avec flèche 70"/>
          <p:cNvCxnSpPr>
            <a:cxnSpLocks noChangeShapeType="1"/>
          </p:cNvCxnSpPr>
          <p:nvPr/>
        </p:nvCxnSpPr>
        <p:spPr bwMode="auto">
          <a:xfrm flipV="1">
            <a:off x="3673475" y="1855788"/>
            <a:ext cx="184150" cy="10795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1" name="Connecteur droit avec flèche 71"/>
          <p:cNvCxnSpPr>
            <a:cxnSpLocks noChangeShapeType="1"/>
          </p:cNvCxnSpPr>
          <p:nvPr/>
        </p:nvCxnSpPr>
        <p:spPr bwMode="auto">
          <a:xfrm flipV="1">
            <a:off x="1471613" y="1865313"/>
            <a:ext cx="220662" cy="10795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2" name="Connecteur droit 78"/>
          <p:cNvCxnSpPr>
            <a:cxnSpLocks noChangeShapeType="1"/>
          </p:cNvCxnSpPr>
          <p:nvPr/>
        </p:nvCxnSpPr>
        <p:spPr bwMode="auto">
          <a:xfrm>
            <a:off x="4497388" y="1350963"/>
            <a:ext cx="0" cy="2116137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3" name="Text Box 76"/>
          <p:cNvSpPr txBox="1">
            <a:spLocks noChangeArrowheads="1"/>
          </p:cNvSpPr>
          <p:nvPr/>
        </p:nvSpPr>
        <p:spPr bwMode="auto">
          <a:xfrm>
            <a:off x="7304607" y="3532743"/>
            <a:ext cx="16510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12×12×12 cm</a:t>
            </a:r>
            <a:r>
              <a:rPr lang="en-US" altLang="en-US" sz="1600" b="0" baseline="30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 </a:t>
            </a:r>
            <a:br>
              <a:rPr lang="en-US" altLang="en-US" sz="1600" b="0" baseline="30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16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mTorr</a:t>
            </a: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Argon   100 W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64" name="Text Box 76"/>
          <p:cNvSpPr txBox="1">
            <a:spLocks noChangeArrowheads="1"/>
          </p:cNvSpPr>
          <p:nvPr/>
        </p:nvSpPr>
        <p:spPr bwMode="auto">
          <a:xfrm>
            <a:off x="4065390" y="3433025"/>
            <a:ext cx="50323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15 V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65" name="Text Box 38"/>
          <p:cNvSpPr txBox="1">
            <a:spLocks noChangeArrowheads="1"/>
          </p:cNvSpPr>
          <p:nvPr/>
        </p:nvSpPr>
        <p:spPr bwMode="auto">
          <a:xfrm>
            <a:off x="446471" y="4451374"/>
            <a:ext cx="4681538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 temperature drop across filter due to collisions + poor heat conduction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Hall effect: vertical asymmetry induced by magnetic drift → oblique 1/B electron flux across filter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67" name="Text Box 76"/>
          <p:cNvSpPr txBox="1">
            <a:spLocks noChangeArrowheads="1"/>
          </p:cNvSpPr>
          <p:nvPr/>
        </p:nvSpPr>
        <p:spPr bwMode="auto">
          <a:xfrm>
            <a:off x="4572000" y="3717032"/>
            <a:ext cx="98107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hot due to RF heating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68" name="Text Box 76"/>
          <p:cNvSpPr txBox="1">
            <a:spLocks noChangeArrowheads="1"/>
          </p:cNvSpPr>
          <p:nvPr/>
        </p:nvSpPr>
        <p:spPr bwMode="auto">
          <a:xfrm>
            <a:off x="5908816" y="5229200"/>
            <a:ext cx="679408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RF heating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269" name="Text Box 76"/>
          <p:cNvSpPr txBox="1">
            <a:spLocks noChangeArrowheads="1"/>
          </p:cNvSpPr>
          <p:nvPr/>
        </p:nvSpPr>
        <p:spPr bwMode="auto">
          <a:xfrm>
            <a:off x="5965075" y="3717032"/>
            <a:ext cx="121094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cold because no heating</a:t>
            </a:r>
            <a:endParaRPr lang="en-US" altLang="en-US" sz="16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0270" name="Connecteur droit avec flèche 4"/>
          <p:cNvCxnSpPr>
            <a:cxnSpLocks noChangeShapeType="1"/>
          </p:cNvCxnSpPr>
          <p:nvPr/>
        </p:nvCxnSpPr>
        <p:spPr bwMode="auto">
          <a:xfrm flipV="1">
            <a:off x="6372225" y="2708921"/>
            <a:ext cx="0" cy="97016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71" name="Connecteur droit avec flèche 6"/>
          <p:cNvCxnSpPr>
            <a:cxnSpLocks noChangeShapeType="1"/>
          </p:cNvCxnSpPr>
          <p:nvPr/>
        </p:nvCxnSpPr>
        <p:spPr bwMode="auto">
          <a:xfrm flipV="1">
            <a:off x="5004048" y="2708920"/>
            <a:ext cx="0" cy="91534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020445" y="4933404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7444308" y="5581104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AutoShape 29"/>
          <p:cNvSpPr>
            <a:spLocks noChangeArrowheads="1"/>
          </p:cNvSpPr>
          <p:nvPr/>
        </p:nvSpPr>
        <p:spPr bwMode="auto">
          <a:xfrm>
            <a:off x="7444308" y="500484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>
            <a:off x="7020445" y="522074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AutoShape 29"/>
          <p:cNvSpPr>
            <a:spLocks noChangeArrowheads="1"/>
          </p:cNvSpPr>
          <p:nvPr/>
        </p:nvSpPr>
        <p:spPr bwMode="auto">
          <a:xfrm>
            <a:off x="7020445" y="5509666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AutoShape 29"/>
          <p:cNvSpPr>
            <a:spLocks noChangeArrowheads="1"/>
          </p:cNvSpPr>
          <p:nvPr/>
        </p:nvSpPr>
        <p:spPr bwMode="auto">
          <a:xfrm>
            <a:off x="7444308" y="5293766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AutoShape 29"/>
          <p:cNvSpPr>
            <a:spLocks noChangeArrowheads="1"/>
          </p:cNvSpPr>
          <p:nvPr/>
        </p:nvSpPr>
        <p:spPr bwMode="auto">
          <a:xfrm>
            <a:off x="7023620" y="5797004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AutoShape 29"/>
          <p:cNvSpPr>
            <a:spLocks noChangeArrowheads="1"/>
          </p:cNvSpPr>
          <p:nvPr/>
        </p:nvSpPr>
        <p:spPr bwMode="auto">
          <a:xfrm>
            <a:off x="7444308" y="5870029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Rectangle 28"/>
          <p:cNvSpPr>
            <a:spLocks noChangeArrowheads="1"/>
          </p:cNvSpPr>
          <p:nvPr/>
        </p:nvSpPr>
        <p:spPr bwMode="auto">
          <a:xfrm>
            <a:off x="5507558" y="4869904"/>
            <a:ext cx="1079500" cy="1223962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5" name="Rectangle 91"/>
          <p:cNvSpPr>
            <a:spLocks noChangeArrowheads="1"/>
          </p:cNvSpPr>
          <p:nvPr/>
        </p:nvSpPr>
        <p:spPr bwMode="auto">
          <a:xfrm>
            <a:off x="5796483" y="4798466"/>
            <a:ext cx="2303462" cy="1366838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69" name="Connecteur droit 92"/>
          <p:cNvCxnSpPr>
            <a:cxnSpLocks noChangeShapeType="1"/>
          </p:cNvCxnSpPr>
          <p:nvPr/>
        </p:nvCxnSpPr>
        <p:spPr bwMode="auto">
          <a:xfrm>
            <a:off x="8099945" y="4798466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93"/>
          <p:cNvCxnSpPr>
            <a:cxnSpLocks noChangeShapeType="1"/>
          </p:cNvCxnSpPr>
          <p:nvPr/>
        </p:nvCxnSpPr>
        <p:spPr bwMode="auto">
          <a:xfrm>
            <a:off x="8244408" y="4798466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Ellipse 110"/>
          <p:cNvSpPr>
            <a:spLocks noChangeArrowheads="1"/>
          </p:cNvSpPr>
          <p:nvPr/>
        </p:nvSpPr>
        <p:spPr bwMode="auto">
          <a:xfrm>
            <a:off x="5578995" y="488101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2" name="Ellipse 111"/>
          <p:cNvSpPr>
            <a:spLocks noChangeArrowheads="1"/>
          </p:cNvSpPr>
          <p:nvPr/>
        </p:nvSpPr>
        <p:spPr bwMode="auto">
          <a:xfrm>
            <a:off x="5578995" y="509691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" name="Ellipse 112"/>
          <p:cNvSpPr>
            <a:spLocks noChangeArrowheads="1"/>
          </p:cNvSpPr>
          <p:nvPr/>
        </p:nvSpPr>
        <p:spPr bwMode="auto">
          <a:xfrm>
            <a:off x="5578995" y="531281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4" name="Ellipse 113"/>
          <p:cNvSpPr>
            <a:spLocks noChangeArrowheads="1"/>
          </p:cNvSpPr>
          <p:nvPr/>
        </p:nvSpPr>
        <p:spPr bwMode="auto">
          <a:xfrm>
            <a:off x="5578995" y="5525541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" name="Ellipse 114"/>
          <p:cNvSpPr>
            <a:spLocks noChangeArrowheads="1"/>
          </p:cNvSpPr>
          <p:nvPr/>
        </p:nvSpPr>
        <p:spPr bwMode="auto">
          <a:xfrm>
            <a:off x="5578995" y="5744616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6" name="Ellipse 115"/>
          <p:cNvSpPr>
            <a:spLocks noChangeArrowheads="1"/>
          </p:cNvSpPr>
          <p:nvPr/>
        </p:nvSpPr>
        <p:spPr bwMode="auto">
          <a:xfrm>
            <a:off x="5578995" y="5962104"/>
            <a:ext cx="144463" cy="1397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77" name="Connecteur droit avec flèche 117"/>
          <p:cNvCxnSpPr>
            <a:cxnSpLocks noChangeShapeType="1"/>
          </p:cNvCxnSpPr>
          <p:nvPr/>
        </p:nvCxnSpPr>
        <p:spPr bwMode="auto">
          <a:xfrm flipV="1">
            <a:off x="7307783" y="5076279"/>
            <a:ext cx="0" cy="7397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 Box 76"/>
          <p:cNvSpPr txBox="1">
            <a:spLocks noChangeArrowheads="1"/>
          </p:cNvSpPr>
          <p:nvPr/>
        </p:nvSpPr>
        <p:spPr bwMode="auto">
          <a:xfrm>
            <a:off x="6875983" y="5301704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79" name="Forme libre 79877"/>
          <p:cNvSpPr>
            <a:spLocks/>
          </p:cNvSpPr>
          <p:nvPr/>
        </p:nvSpPr>
        <p:spPr bwMode="auto">
          <a:xfrm>
            <a:off x="7277620" y="4881016"/>
            <a:ext cx="319088" cy="130175"/>
          </a:xfrm>
          <a:custGeom>
            <a:avLst/>
            <a:gdLst>
              <a:gd name="T0" fmla="*/ 0 w 431321"/>
              <a:gd name="T1" fmla="*/ 1420 h 276045"/>
              <a:gd name="T2" fmla="*/ 13579 w 431321"/>
              <a:gd name="T3" fmla="*/ 266 h 276045"/>
              <a:gd name="T4" fmla="*/ 52226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0" name="Forme libre 157"/>
          <p:cNvSpPr>
            <a:spLocks/>
          </p:cNvSpPr>
          <p:nvPr/>
        </p:nvSpPr>
        <p:spPr bwMode="auto">
          <a:xfrm flipH="1" flipV="1">
            <a:off x="6977583" y="5885904"/>
            <a:ext cx="330200" cy="207962"/>
          </a:xfrm>
          <a:custGeom>
            <a:avLst/>
            <a:gdLst>
              <a:gd name="T0" fmla="*/ 0 w 431321"/>
              <a:gd name="T1" fmla="*/ 37942 h 276045"/>
              <a:gd name="T2" fmla="*/ 17288 w 431321"/>
              <a:gd name="T3" fmla="*/ 7114 h 276045"/>
              <a:gd name="T4" fmla="*/ 66492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" name="Forme libre 84"/>
          <p:cNvSpPr>
            <a:spLocks/>
          </p:cNvSpPr>
          <p:nvPr/>
        </p:nvSpPr>
        <p:spPr bwMode="auto">
          <a:xfrm>
            <a:off x="6480695" y="4365079"/>
            <a:ext cx="1647825" cy="388937"/>
          </a:xfrm>
          <a:custGeom>
            <a:avLst/>
            <a:gdLst>
              <a:gd name="T0" fmla="*/ 0 w 1647646"/>
              <a:gd name="T1" fmla="*/ 383973 h 388189"/>
              <a:gd name="T2" fmla="*/ 483394 w 1647646"/>
              <a:gd name="T3" fmla="*/ 305433 h 388189"/>
              <a:gd name="T4" fmla="*/ 854573 w 1647646"/>
              <a:gd name="T5" fmla="*/ 0 h 388189"/>
              <a:gd name="T6" fmla="*/ 1225749 w 1647646"/>
              <a:gd name="T7" fmla="*/ 305433 h 388189"/>
              <a:gd name="T8" fmla="*/ 1648720 w 1647646"/>
              <a:gd name="T9" fmla="*/ 392699 h 3881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47646" h="388189">
                <a:moveTo>
                  <a:pt x="0" y="379563"/>
                </a:moveTo>
                <a:cubicBezTo>
                  <a:pt x="170372" y="372374"/>
                  <a:pt x="340744" y="365185"/>
                  <a:pt x="483080" y="301925"/>
                </a:cubicBezTo>
                <a:cubicBezTo>
                  <a:pt x="625416" y="238664"/>
                  <a:pt x="730370" y="0"/>
                  <a:pt x="854015" y="0"/>
                </a:cubicBezTo>
                <a:cubicBezTo>
                  <a:pt x="977660" y="0"/>
                  <a:pt x="1092679" y="237227"/>
                  <a:pt x="1224951" y="301925"/>
                </a:cubicBezTo>
                <a:cubicBezTo>
                  <a:pt x="1357223" y="366623"/>
                  <a:pt x="1502434" y="377406"/>
                  <a:pt x="1647646" y="388189"/>
                </a:cubicBezTo>
              </a:path>
            </a:pathLst>
          </a:cu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" name="Text Box 76"/>
          <p:cNvSpPr txBox="1">
            <a:spLocks noChangeArrowheads="1"/>
          </p:cNvSpPr>
          <p:nvPr/>
        </p:nvSpPr>
        <p:spPr bwMode="auto">
          <a:xfrm>
            <a:off x="7236345" y="4461916"/>
            <a:ext cx="220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90" name="Text Box 76"/>
          <p:cNvSpPr txBox="1">
            <a:spLocks noChangeArrowheads="1"/>
          </p:cNvSpPr>
          <p:nvPr/>
        </p:nvSpPr>
        <p:spPr bwMode="auto">
          <a:xfrm>
            <a:off x="1475656" y="3717032"/>
            <a:ext cx="71278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0.01 T</a:t>
            </a:r>
          </a:p>
        </p:txBody>
      </p:sp>
    </p:spTree>
    <p:extLst>
      <p:ext uri="{BB962C8B-B14F-4D97-AF65-F5344CB8AC3E}">
        <p14:creationId xmlns:p14="http://schemas.microsoft.com/office/powerpoint/2010/main" val="28600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PIC simulations of prototype ITER negative ion source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24"/>
          <p:cNvSpPr txBox="1">
            <a:spLocks noChangeArrowheads="1"/>
          </p:cNvSpPr>
          <p:nvPr/>
        </p:nvSpPr>
        <p:spPr bwMode="auto">
          <a:xfrm>
            <a:off x="685800" y="6278563"/>
            <a:ext cx="5757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J. P. Boeuf et al, Phys. Plasmas </a:t>
            </a: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</a:t>
            </a: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113510 (2012) </a:t>
            </a:r>
            <a:endParaRPr lang="en-US" altLang="en-US" sz="1600" b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468" name="AutoShape 29"/>
          <p:cNvSpPr>
            <a:spLocks noChangeArrowheads="1"/>
          </p:cNvSpPr>
          <p:nvPr/>
        </p:nvSpPr>
        <p:spPr bwMode="auto">
          <a:xfrm>
            <a:off x="5868144" y="485560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76"/>
          <p:cNvSpPr txBox="1">
            <a:spLocks noChangeArrowheads="1"/>
          </p:cNvSpPr>
          <p:nvPr/>
        </p:nvSpPr>
        <p:spPr bwMode="auto">
          <a:xfrm>
            <a:off x="6087219" y="4792103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470" name="Text Box 10"/>
          <p:cNvSpPr txBox="1">
            <a:spLocks noChangeArrowheads="1"/>
          </p:cNvSpPr>
          <p:nvPr/>
        </p:nvSpPr>
        <p:spPr bwMode="auto">
          <a:xfrm>
            <a:off x="5115719" y="5469178"/>
            <a:ext cx="30972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Fully kinetic PIC simulations</a:t>
            </a:r>
            <a:endParaRPr lang="en-US" altLang="en-US" sz="20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514981"/>
            <a:ext cx="46672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5116"/>
            <a:ext cx="3701777" cy="469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34"/>
          <p:cNvSpPr>
            <a:spLocks/>
          </p:cNvSpPr>
          <p:nvPr/>
        </p:nvSpPr>
        <p:spPr bwMode="auto">
          <a:xfrm>
            <a:off x="4209238" y="4725144"/>
            <a:ext cx="2806700" cy="320478"/>
          </a:xfrm>
          <a:custGeom>
            <a:avLst/>
            <a:gdLst>
              <a:gd name="T0" fmla="*/ 2147483647 w 5400"/>
              <a:gd name="T1" fmla="*/ 2147483647 h 3665"/>
              <a:gd name="T2" fmla="*/ 2147483647 w 5400"/>
              <a:gd name="T3" fmla="*/ 2147483647 h 3665"/>
              <a:gd name="T4" fmla="*/ 2147483647 w 5400"/>
              <a:gd name="T5" fmla="*/ 2147483647 h 3665"/>
              <a:gd name="T6" fmla="*/ 2147483647 w 5400"/>
              <a:gd name="T7" fmla="*/ 2147483647 h 3665"/>
              <a:gd name="T8" fmla="*/ 2147483647 w 5400"/>
              <a:gd name="T9" fmla="*/ 2147483647 h 3665"/>
              <a:gd name="T10" fmla="*/ 2147483647 w 5400"/>
              <a:gd name="T11" fmla="*/ 2147483647 h 3665"/>
              <a:gd name="T12" fmla="*/ 2147483647 w 5400"/>
              <a:gd name="T13" fmla="*/ 2147483647 h 3665"/>
              <a:gd name="T14" fmla="*/ 2147483647 w 5400"/>
              <a:gd name="T15" fmla="*/ 2147483647 h 3665"/>
              <a:gd name="T16" fmla="*/ 2147483647 w 5400"/>
              <a:gd name="T17" fmla="*/ 2147483647 h 3665"/>
              <a:gd name="T18" fmla="*/ 2147483647 w 5400"/>
              <a:gd name="T19" fmla="*/ 2147483647 h 3665"/>
              <a:gd name="T20" fmla="*/ 2147483647 w 5400"/>
              <a:gd name="T21" fmla="*/ 2147483647 h 3665"/>
              <a:gd name="T22" fmla="*/ 2147483647 w 5400"/>
              <a:gd name="T23" fmla="*/ 2147483647 h 3665"/>
              <a:gd name="T24" fmla="*/ 2147483647 w 5400"/>
              <a:gd name="T25" fmla="*/ 2147483647 h 3665"/>
              <a:gd name="T26" fmla="*/ 2147483647 w 5400"/>
              <a:gd name="T27" fmla="*/ 2147483647 h 3665"/>
              <a:gd name="T28" fmla="*/ 2147483647 w 5400"/>
              <a:gd name="T29" fmla="*/ 2147483647 h 3665"/>
              <a:gd name="T30" fmla="*/ 2147483647 w 5400"/>
              <a:gd name="T31" fmla="*/ 2147483647 h 3665"/>
              <a:gd name="T32" fmla="*/ 2147483647 w 5400"/>
              <a:gd name="T33" fmla="*/ 2147483647 h 3665"/>
              <a:gd name="T34" fmla="*/ 2147483647 w 5400"/>
              <a:gd name="T35" fmla="*/ 2147483647 h 3665"/>
              <a:gd name="T36" fmla="*/ 2147483647 w 5400"/>
              <a:gd name="T37" fmla="*/ 2147483647 h 3665"/>
              <a:gd name="T38" fmla="*/ 2147483647 w 5400"/>
              <a:gd name="T39" fmla="*/ 2147483647 h 3665"/>
              <a:gd name="T40" fmla="*/ 2147483647 w 5400"/>
              <a:gd name="T41" fmla="*/ 2147483647 h 3665"/>
              <a:gd name="T42" fmla="*/ 2147483647 w 5400"/>
              <a:gd name="T43" fmla="*/ 2147483647 h 3665"/>
              <a:gd name="T44" fmla="*/ 2147483647 w 5400"/>
              <a:gd name="T45" fmla="*/ 2147483647 h 3665"/>
              <a:gd name="T46" fmla="*/ 2147483647 w 5400"/>
              <a:gd name="T47" fmla="*/ 2147483647 h 3665"/>
              <a:gd name="T48" fmla="*/ 2147483647 w 5400"/>
              <a:gd name="T49" fmla="*/ 2147483647 h 3665"/>
              <a:gd name="T50" fmla="*/ 2147483647 w 5400"/>
              <a:gd name="T51" fmla="*/ 2147483647 h 3665"/>
              <a:gd name="T52" fmla="*/ 2147483647 w 5400"/>
              <a:gd name="T53" fmla="*/ 2147483647 h 3665"/>
              <a:gd name="T54" fmla="*/ 2147483647 w 5400"/>
              <a:gd name="T55" fmla="*/ 2147483647 h 3665"/>
              <a:gd name="T56" fmla="*/ 2147483647 w 5400"/>
              <a:gd name="T57" fmla="*/ 2147483647 h 3665"/>
              <a:gd name="T58" fmla="*/ 2147483647 w 5400"/>
              <a:gd name="T59" fmla="*/ 2147483647 h 3665"/>
              <a:gd name="T60" fmla="*/ 2147483647 w 5400"/>
              <a:gd name="T61" fmla="*/ 2147483647 h 3665"/>
              <a:gd name="T62" fmla="*/ 2147483647 w 5400"/>
              <a:gd name="T63" fmla="*/ 2147483647 h 3665"/>
              <a:gd name="T64" fmla="*/ 2147483647 w 5400"/>
              <a:gd name="T65" fmla="*/ 2147483647 h 3665"/>
              <a:gd name="T66" fmla="*/ 2147483647 w 5400"/>
              <a:gd name="T67" fmla="*/ 2147483647 h 3665"/>
              <a:gd name="T68" fmla="*/ 2147483647 w 5400"/>
              <a:gd name="T69" fmla="*/ 2147483647 h 3665"/>
              <a:gd name="T70" fmla="*/ 2147483647 w 5400"/>
              <a:gd name="T71" fmla="*/ 2147483647 h 3665"/>
              <a:gd name="T72" fmla="*/ 2147483647 w 5400"/>
              <a:gd name="T73" fmla="*/ 2147483647 h 3665"/>
              <a:gd name="T74" fmla="*/ 2147483647 w 5400"/>
              <a:gd name="T75" fmla="*/ 2147483647 h 3665"/>
              <a:gd name="T76" fmla="*/ 2147483647 w 5400"/>
              <a:gd name="T77" fmla="*/ 2147483647 h 3665"/>
              <a:gd name="T78" fmla="*/ 2147483647 w 5400"/>
              <a:gd name="T79" fmla="*/ 2147483647 h 3665"/>
              <a:gd name="T80" fmla="*/ 2147483647 w 5400"/>
              <a:gd name="T81" fmla="*/ 2147483647 h 3665"/>
              <a:gd name="T82" fmla="*/ 2147483647 w 5400"/>
              <a:gd name="T83" fmla="*/ 2147483647 h 3665"/>
              <a:gd name="T84" fmla="*/ 2147483647 w 5400"/>
              <a:gd name="T85" fmla="*/ 2147483647 h 3665"/>
              <a:gd name="T86" fmla="*/ 2147483647 w 5400"/>
              <a:gd name="T87" fmla="*/ 2147483647 h 3665"/>
              <a:gd name="T88" fmla="*/ 2147483647 w 5400"/>
              <a:gd name="T89" fmla="*/ 2147483647 h 3665"/>
              <a:gd name="T90" fmla="*/ 2147483647 w 5400"/>
              <a:gd name="T91" fmla="*/ 2147483647 h 3665"/>
              <a:gd name="T92" fmla="*/ 2147483647 w 5400"/>
              <a:gd name="T93" fmla="*/ 2147483647 h 3665"/>
              <a:gd name="T94" fmla="*/ 2147483647 w 5400"/>
              <a:gd name="T95" fmla="*/ 2147483647 h 3665"/>
              <a:gd name="T96" fmla="*/ 2147483647 w 5400"/>
              <a:gd name="T97" fmla="*/ 2147483647 h 3665"/>
              <a:gd name="T98" fmla="*/ 2147483647 w 5400"/>
              <a:gd name="T99" fmla="*/ 2147483647 h 3665"/>
              <a:gd name="T100" fmla="*/ 2147483647 w 5400"/>
              <a:gd name="T101" fmla="*/ 2147483647 h 3665"/>
              <a:gd name="T102" fmla="*/ 2147483647 w 5400"/>
              <a:gd name="T103" fmla="*/ 2147483647 h 3665"/>
              <a:gd name="T104" fmla="*/ 2147483647 w 5400"/>
              <a:gd name="T105" fmla="*/ 2147483647 h 3665"/>
              <a:gd name="T106" fmla="*/ 2147483647 w 5400"/>
              <a:gd name="T107" fmla="*/ 2147483647 h 3665"/>
              <a:gd name="T108" fmla="*/ 2147483647 w 5400"/>
              <a:gd name="T109" fmla="*/ 2147483647 h 3665"/>
              <a:gd name="T110" fmla="*/ 2147483647 w 5400"/>
              <a:gd name="T111" fmla="*/ 2147483647 h 3665"/>
              <a:gd name="T112" fmla="*/ 2147483647 w 5400"/>
              <a:gd name="T113" fmla="*/ 2147483647 h 3665"/>
              <a:gd name="T114" fmla="*/ 2147483647 w 5400"/>
              <a:gd name="T115" fmla="*/ 2147483647 h 3665"/>
              <a:gd name="T116" fmla="*/ 2147483647 w 5400"/>
              <a:gd name="T117" fmla="*/ 2147483647 h 3665"/>
              <a:gd name="T118" fmla="*/ 2147483647 w 5400"/>
              <a:gd name="T119" fmla="*/ 2147483647 h 3665"/>
              <a:gd name="T120" fmla="*/ 2147483647 w 5400"/>
              <a:gd name="T121" fmla="*/ 2147483647 h 3665"/>
              <a:gd name="T122" fmla="*/ 2147483647 w 5400"/>
              <a:gd name="T123" fmla="*/ 2147483647 h 366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00" h="3665">
                <a:moveTo>
                  <a:pt x="0" y="3665"/>
                </a:moveTo>
                <a:lnTo>
                  <a:pt x="10" y="3665"/>
                </a:lnTo>
                <a:lnTo>
                  <a:pt x="22" y="3665"/>
                </a:lnTo>
                <a:lnTo>
                  <a:pt x="32" y="3665"/>
                </a:lnTo>
                <a:lnTo>
                  <a:pt x="42" y="3665"/>
                </a:lnTo>
                <a:lnTo>
                  <a:pt x="54" y="3665"/>
                </a:lnTo>
                <a:lnTo>
                  <a:pt x="64" y="3665"/>
                </a:lnTo>
                <a:lnTo>
                  <a:pt x="76" y="3665"/>
                </a:lnTo>
                <a:lnTo>
                  <a:pt x="86" y="3665"/>
                </a:lnTo>
                <a:lnTo>
                  <a:pt x="97" y="3665"/>
                </a:lnTo>
                <a:lnTo>
                  <a:pt x="108" y="3665"/>
                </a:lnTo>
                <a:lnTo>
                  <a:pt x="119" y="3665"/>
                </a:lnTo>
                <a:lnTo>
                  <a:pt x="129" y="3665"/>
                </a:lnTo>
                <a:lnTo>
                  <a:pt x="140" y="3665"/>
                </a:lnTo>
                <a:lnTo>
                  <a:pt x="151" y="3665"/>
                </a:lnTo>
                <a:lnTo>
                  <a:pt x="162" y="3665"/>
                </a:lnTo>
                <a:lnTo>
                  <a:pt x="173" y="3665"/>
                </a:lnTo>
                <a:lnTo>
                  <a:pt x="183" y="3665"/>
                </a:lnTo>
                <a:lnTo>
                  <a:pt x="195" y="3665"/>
                </a:lnTo>
                <a:lnTo>
                  <a:pt x="205" y="3665"/>
                </a:lnTo>
                <a:lnTo>
                  <a:pt x="215" y="3665"/>
                </a:lnTo>
                <a:lnTo>
                  <a:pt x="227" y="3665"/>
                </a:lnTo>
                <a:lnTo>
                  <a:pt x="237" y="3665"/>
                </a:lnTo>
                <a:lnTo>
                  <a:pt x="249" y="3665"/>
                </a:lnTo>
                <a:lnTo>
                  <a:pt x="259" y="3665"/>
                </a:lnTo>
                <a:lnTo>
                  <a:pt x="269" y="3665"/>
                </a:lnTo>
                <a:lnTo>
                  <a:pt x="281" y="3665"/>
                </a:lnTo>
                <a:lnTo>
                  <a:pt x="291" y="3665"/>
                </a:lnTo>
                <a:lnTo>
                  <a:pt x="302" y="3665"/>
                </a:lnTo>
                <a:lnTo>
                  <a:pt x="313" y="3665"/>
                </a:lnTo>
                <a:lnTo>
                  <a:pt x="324" y="3665"/>
                </a:lnTo>
                <a:lnTo>
                  <a:pt x="335" y="3665"/>
                </a:lnTo>
                <a:lnTo>
                  <a:pt x="345" y="3665"/>
                </a:lnTo>
                <a:lnTo>
                  <a:pt x="356" y="3665"/>
                </a:lnTo>
                <a:lnTo>
                  <a:pt x="367" y="3665"/>
                </a:lnTo>
                <a:lnTo>
                  <a:pt x="378" y="3665"/>
                </a:lnTo>
                <a:lnTo>
                  <a:pt x="388" y="3665"/>
                </a:lnTo>
                <a:lnTo>
                  <a:pt x="400" y="3665"/>
                </a:lnTo>
                <a:lnTo>
                  <a:pt x="410" y="3665"/>
                </a:lnTo>
                <a:lnTo>
                  <a:pt x="422" y="3665"/>
                </a:lnTo>
                <a:lnTo>
                  <a:pt x="432" y="3665"/>
                </a:lnTo>
                <a:lnTo>
                  <a:pt x="442" y="3665"/>
                </a:lnTo>
                <a:lnTo>
                  <a:pt x="454" y="3665"/>
                </a:lnTo>
                <a:lnTo>
                  <a:pt x="464" y="3665"/>
                </a:lnTo>
                <a:lnTo>
                  <a:pt x="475" y="3665"/>
                </a:lnTo>
                <a:lnTo>
                  <a:pt x="486" y="3665"/>
                </a:lnTo>
                <a:lnTo>
                  <a:pt x="496" y="3665"/>
                </a:lnTo>
                <a:lnTo>
                  <a:pt x="508" y="3665"/>
                </a:lnTo>
                <a:lnTo>
                  <a:pt x="518" y="3665"/>
                </a:lnTo>
                <a:lnTo>
                  <a:pt x="529" y="3665"/>
                </a:lnTo>
                <a:lnTo>
                  <a:pt x="540" y="3665"/>
                </a:lnTo>
                <a:lnTo>
                  <a:pt x="551" y="3665"/>
                </a:lnTo>
                <a:lnTo>
                  <a:pt x="561" y="3665"/>
                </a:lnTo>
                <a:lnTo>
                  <a:pt x="572" y="3665"/>
                </a:lnTo>
                <a:lnTo>
                  <a:pt x="583" y="3665"/>
                </a:lnTo>
                <a:lnTo>
                  <a:pt x="594" y="3665"/>
                </a:lnTo>
                <a:lnTo>
                  <a:pt x="605" y="3665"/>
                </a:lnTo>
                <a:lnTo>
                  <a:pt x="615" y="3665"/>
                </a:lnTo>
                <a:lnTo>
                  <a:pt x="627" y="3665"/>
                </a:lnTo>
                <a:lnTo>
                  <a:pt x="637" y="3665"/>
                </a:lnTo>
                <a:lnTo>
                  <a:pt x="647" y="3665"/>
                </a:lnTo>
                <a:lnTo>
                  <a:pt x="659" y="3665"/>
                </a:lnTo>
                <a:lnTo>
                  <a:pt x="669" y="3665"/>
                </a:lnTo>
                <a:lnTo>
                  <a:pt x="681" y="3665"/>
                </a:lnTo>
                <a:lnTo>
                  <a:pt x="691" y="3665"/>
                </a:lnTo>
                <a:lnTo>
                  <a:pt x="701" y="3665"/>
                </a:lnTo>
                <a:lnTo>
                  <a:pt x="713" y="3665"/>
                </a:lnTo>
                <a:lnTo>
                  <a:pt x="723" y="3665"/>
                </a:lnTo>
                <a:lnTo>
                  <a:pt x="734" y="3665"/>
                </a:lnTo>
                <a:lnTo>
                  <a:pt x="745" y="3665"/>
                </a:lnTo>
                <a:lnTo>
                  <a:pt x="756" y="3665"/>
                </a:lnTo>
                <a:lnTo>
                  <a:pt x="767" y="3665"/>
                </a:lnTo>
                <a:lnTo>
                  <a:pt x="778" y="3665"/>
                </a:lnTo>
                <a:lnTo>
                  <a:pt x="788" y="3665"/>
                </a:lnTo>
                <a:lnTo>
                  <a:pt x="799" y="3665"/>
                </a:lnTo>
                <a:lnTo>
                  <a:pt x="810" y="3665"/>
                </a:lnTo>
                <a:lnTo>
                  <a:pt x="820" y="3665"/>
                </a:lnTo>
                <a:lnTo>
                  <a:pt x="832" y="3665"/>
                </a:lnTo>
                <a:lnTo>
                  <a:pt x="842" y="3665"/>
                </a:lnTo>
                <a:lnTo>
                  <a:pt x="854" y="3665"/>
                </a:lnTo>
                <a:lnTo>
                  <a:pt x="864" y="3665"/>
                </a:lnTo>
                <a:lnTo>
                  <a:pt x="874" y="3665"/>
                </a:lnTo>
                <a:lnTo>
                  <a:pt x="886" y="3665"/>
                </a:lnTo>
                <a:lnTo>
                  <a:pt x="896" y="3665"/>
                </a:lnTo>
                <a:lnTo>
                  <a:pt x="907" y="3665"/>
                </a:lnTo>
                <a:lnTo>
                  <a:pt x="918" y="3665"/>
                </a:lnTo>
                <a:lnTo>
                  <a:pt x="928" y="3665"/>
                </a:lnTo>
                <a:lnTo>
                  <a:pt x="940" y="3665"/>
                </a:lnTo>
                <a:lnTo>
                  <a:pt x="950" y="3665"/>
                </a:lnTo>
                <a:lnTo>
                  <a:pt x="961" y="3665"/>
                </a:lnTo>
                <a:lnTo>
                  <a:pt x="972" y="3665"/>
                </a:lnTo>
                <a:lnTo>
                  <a:pt x="983" y="3665"/>
                </a:lnTo>
                <a:lnTo>
                  <a:pt x="993" y="3665"/>
                </a:lnTo>
                <a:lnTo>
                  <a:pt x="1004" y="3665"/>
                </a:lnTo>
                <a:lnTo>
                  <a:pt x="1015" y="3665"/>
                </a:lnTo>
                <a:lnTo>
                  <a:pt x="1026" y="3665"/>
                </a:lnTo>
                <a:lnTo>
                  <a:pt x="1037" y="3665"/>
                </a:lnTo>
                <a:lnTo>
                  <a:pt x="1047" y="3665"/>
                </a:lnTo>
                <a:lnTo>
                  <a:pt x="1059" y="3665"/>
                </a:lnTo>
                <a:lnTo>
                  <a:pt x="1069" y="3665"/>
                </a:lnTo>
                <a:lnTo>
                  <a:pt x="1079" y="3665"/>
                </a:lnTo>
                <a:lnTo>
                  <a:pt x="1091" y="3665"/>
                </a:lnTo>
                <a:lnTo>
                  <a:pt x="1101" y="3665"/>
                </a:lnTo>
                <a:lnTo>
                  <a:pt x="1113" y="3665"/>
                </a:lnTo>
                <a:lnTo>
                  <a:pt x="1123" y="3665"/>
                </a:lnTo>
                <a:lnTo>
                  <a:pt x="1134" y="3665"/>
                </a:lnTo>
                <a:lnTo>
                  <a:pt x="1145" y="3665"/>
                </a:lnTo>
                <a:lnTo>
                  <a:pt x="1155" y="3665"/>
                </a:lnTo>
                <a:lnTo>
                  <a:pt x="1166" y="3665"/>
                </a:lnTo>
                <a:lnTo>
                  <a:pt x="1177" y="3665"/>
                </a:lnTo>
                <a:lnTo>
                  <a:pt x="1188" y="3665"/>
                </a:lnTo>
                <a:lnTo>
                  <a:pt x="1199" y="3665"/>
                </a:lnTo>
                <a:lnTo>
                  <a:pt x="1210" y="3665"/>
                </a:lnTo>
                <a:lnTo>
                  <a:pt x="1220" y="3665"/>
                </a:lnTo>
                <a:lnTo>
                  <a:pt x="1231" y="3665"/>
                </a:lnTo>
                <a:lnTo>
                  <a:pt x="1242" y="3665"/>
                </a:lnTo>
                <a:lnTo>
                  <a:pt x="1252" y="3663"/>
                </a:lnTo>
                <a:lnTo>
                  <a:pt x="1264" y="3663"/>
                </a:lnTo>
                <a:lnTo>
                  <a:pt x="1274" y="3663"/>
                </a:lnTo>
                <a:lnTo>
                  <a:pt x="1286" y="3663"/>
                </a:lnTo>
                <a:lnTo>
                  <a:pt x="1296" y="3663"/>
                </a:lnTo>
                <a:lnTo>
                  <a:pt x="1306" y="3663"/>
                </a:lnTo>
                <a:lnTo>
                  <a:pt x="1318" y="3663"/>
                </a:lnTo>
                <a:lnTo>
                  <a:pt x="1328" y="3663"/>
                </a:lnTo>
                <a:lnTo>
                  <a:pt x="1339" y="3663"/>
                </a:lnTo>
                <a:lnTo>
                  <a:pt x="1350" y="3663"/>
                </a:lnTo>
                <a:lnTo>
                  <a:pt x="1360" y="3663"/>
                </a:lnTo>
                <a:lnTo>
                  <a:pt x="1371" y="3663"/>
                </a:lnTo>
                <a:lnTo>
                  <a:pt x="1382" y="3663"/>
                </a:lnTo>
                <a:lnTo>
                  <a:pt x="1393" y="3663"/>
                </a:lnTo>
                <a:lnTo>
                  <a:pt x="1404" y="3662"/>
                </a:lnTo>
                <a:lnTo>
                  <a:pt x="1415" y="3662"/>
                </a:lnTo>
                <a:lnTo>
                  <a:pt x="1425" y="3662"/>
                </a:lnTo>
                <a:lnTo>
                  <a:pt x="1437" y="3662"/>
                </a:lnTo>
                <a:lnTo>
                  <a:pt x="1447" y="3662"/>
                </a:lnTo>
                <a:lnTo>
                  <a:pt x="1457" y="3662"/>
                </a:lnTo>
                <a:lnTo>
                  <a:pt x="1469" y="3661"/>
                </a:lnTo>
                <a:lnTo>
                  <a:pt x="1479" y="3661"/>
                </a:lnTo>
                <a:lnTo>
                  <a:pt x="1491" y="3661"/>
                </a:lnTo>
                <a:lnTo>
                  <a:pt x="1501" y="3661"/>
                </a:lnTo>
                <a:lnTo>
                  <a:pt x="1511" y="3661"/>
                </a:lnTo>
                <a:lnTo>
                  <a:pt x="1523" y="3660"/>
                </a:lnTo>
                <a:lnTo>
                  <a:pt x="1533" y="3660"/>
                </a:lnTo>
                <a:lnTo>
                  <a:pt x="1544" y="3660"/>
                </a:lnTo>
                <a:lnTo>
                  <a:pt x="1555" y="3659"/>
                </a:lnTo>
                <a:lnTo>
                  <a:pt x="1566" y="3659"/>
                </a:lnTo>
                <a:lnTo>
                  <a:pt x="1577" y="3659"/>
                </a:lnTo>
                <a:lnTo>
                  <a:pt x="1587" y="3658"/>
                </a:lnTo>
                <a:lnTo>
                  <a:pt x="1598" y="3658"/>
                </a:lnTo>
                <a:lnTo>
                  <a:pt x="1609" y="3658"/>
                </a:lnTo>
                <a:lnTo>
                  <a:pt x="1620" y="3657"/>
                </a:lnTo>
                <a:lnTo>
                  <a:pt x="1630" y="3657"/>
                </a:lnTo>
                <a:lnTo>
                  <a:pt x="1642" y="3655"/>
                </a:lnTo>
                <a:lnTo>
                  <a:pt x="1652" y="3654"/>
                </a:lnTo>
                <a:lnTo>
                  <a:pt x="1663" y="3654"/>
                </a:lnTo>
                <a:lnTo>
                  <a:pt x="1674" y="3653"/>
                </a:lnTo>
                <a:lnTo>
                  <a:pt x="1684" y="3652"/>
                </a:lnTo>
                <a:lnTo>
                  <a:pt x="1696" y="3652"/>
                </a:lnTo>
                <a:lnTo>
                  <a:pt x="1706" y="3651"/>
                </a:lnTo>
                <a:lnTo>
                  <a:pt x="1716" y="3650"/>
                </a:lnTo>
                <a:lnTo>
                  <a:pt x="1728" y="3649"/>
                </a:lnTo>
                <a:lnTo>
                  <a:pt x="1738" y="3647"/>
                </a:lnTo>
                <a:lnTo>
                  <a:pt x="1750" y="3646"/>
                </a:lnTo>
                <a:lnTo>
                  <a:pt x="1760" y="3645"/>
                </a:lnTo>
                <a:lnTo>
                  <a:pt x="1771" y="3644"/>
                </a:lnTo>
                <a:lnTo>
                  <a:pt x="1782" y="3643"/>
                </a:lnTo>
                <a:lnTo>
                  <a:pt x="1793" y="3642"/>
                </a:lnTo>
                <a:lnTo>
                  <a:pt x="1803" y="3639"/>
                </a:lnTo>
                <a:lnTo>
                  <a:pt x="1814" y="3638"/>
                </a:lnTo>
                <a:lnTo>
                  <a:pt x="1825" y="3637"/>
                </a:lnTo>
                <a:lnTo>
                  <a:pt x="1836" y="3635"/>
                </a:lnTo>
                <a:lnTo>
                  <a:pt x="1847" y="3632"/>
                </a:lnTo>
                <a:lnTo>
                  <a:pt x="1857" y="3631"/>
                </a:lnTo>
                <a:lnTo>
                  <a:pt x="1869" y="3629"/>
                </a:lnTo>
                <a:lnTo>
                  <a:pt x="1879" y="3627"/>
                </a:lnTo>
                <a:lnTo>
                  <a:pt x="1889" y="3624"/>
                </a:lnTo>
                <a:lnTo>
                  <a:pt x="1901" y="3621"/>
                </a:lnTo>
                <a:lnTo>
                  <a:pt x="1911" y="3619"/>
                </a:lnTo>
                <a:lnTo>
                  <a:pt x="1923" y="3616"/>
                </a:lnTo>
                <a:lnTo>
                  <a:pt x="1933" y="3613"/>
                </a:lnTo>
                <a:lnTo>
                  <a:pt x="1943" y="3611"/>
                </a:lnTo>
                <a:lnTo>
                  <a:pt x="1955" y="3607"/>
                </a:lnTo>
                <a:lnTo>
                  <a:pt x="1965" y="3604"/>
                </a:lnTo>
                <a:lnTo>
                  <a:pt x="1976" y="3600"/>
                </a:lnTo>
                <a:lnTo>
                  <a:pt x="1987" y="3596"/>
                </a:lnTo>
                <a:lnTo>
                  <a:pt x="1998" y="3592"/>
                </a:lnTo>
                <a:lnTo>
                  <a:pt x="2009" y="3587"/>
                </a:lnTo>
                <a:lnTo>
                  <a:pt x="2019" y="3583"/>
                </a:lnTo>
                <a:lnTo>
                  <a:pt x="2030" y="3578"/>
                </a:lnTo>
                <a:lnTo>
                  <a:pt x="2041" y="3574"/>
                </a:lnTo>
                <a:lnTo>
                  <a:pt x="2052" y="3569"/>
                </a:lnTo>
                <a:lnTo>
                  <a:pt x="2062" y="3563"/>
                </a:lnTo>
                <a:lnTo>
                  <a:pt x="2074" y="3558"/>
                </a:lnTo>
                <a:lnTo>
                  <a:pt x="2084" y="3552"/>
                </a:lnTo>
                <a:lnTo>
                  <a:pt x="2096" y="3546"/>
                </a:lnTo>
                <a:lnTo>
                  <a:pt x="2106" y="3540"/>
                </a:lnTo>
                <a:lnTo>
                  <a:pt x="2116" y="3533"/>
                </a:lnTo>
                <a:lnTo>
                  <a:pt x="2128" y="3526"/>
                </a:lnTo>
                <a:lnTo>
                  <a:pt x="2138" y="3520"/>
                </a:lnTo>
                <a:lnTo>
                  <a:pt x="2149" y="3511"/>
                </a:lnTo>
                <a:lnTo>
                  <a:pt x="2160" y="3503"/>
                </a:lnTo>
                <a:lnTo>
                  <a:pt x="2170" y="3495"/>
                </a:lnTo>
                <a:lnTo>
                  <a:pt x="2182" y="3487"/>
                </a:lnTo>
                <a:lnTo>
                  <a:pt x="2192" y="3478"/>
                </a:lnTo>
                <a:lnTo>
                  <a:pt x="2203" y="3469"/>
                </a:lnTo>
                <a:lnTo>
                  <a:pt x="2214" y="3458"/>
                </a:lnTo>
                <a:lnTo>
                  <a:pt x="2225" y="3449"/>
                </a:lnTo>
                <a:lnTo>
                  <a:pt x="2235" y="3439"/>
                </a:lnTo>
                <a:lnTo>
                  <a:pt x="2246" y="3427"/>
                </a:lnTo>
                <a:lnTo>
                  <a:pt x="2257" y="3416"/>
                </a:lnTo>
                <a:lnTo>
                  <a:pt x="2268" y="3404"/>
                </a:lnTo>
                <a:lnTo>
                  <a:pt x="2279" y="3392"/>
                </a:lnTo>
                <a:lnTo>
                  <a:pt x="2289" y="3379"/>
                </a:lnTo>
                <a:lnTo>
                  <a:pt x="2301" y="3366"/>
                </a:lnTo>
                <a:lnTo>
                  <a:pt x="2311" y="3353"/>
                </a:lnTo>
                <a:lnTo>
                  <a:pt x="2321" y="3339"/>
                </a:lnTo>
                <a:lnTo>
                  <a:pt x="2333" y="3324"/>
                </a:lnTo>
                <a:lnTo>
                  <a:pt x="2343" y="3309"/>
                </a:lnTo>
                <a:lnTo>
                  <a:pt x="2355" y="3294"/>
                </a:lnTo>
                <a:lnTo>
                  <a:pt x="2365" y="3278"/>
                </a:lnTo>
                <a:lnTo>
                  <a:pt x="2376" y="3260"/>
                </a:lnTo>
                <a:lnTo>
                  <a:pt x="2387" y="3243"/>
                </a:lnTo>
                <a:lnTo>
                  <a:pt x="2397" y="3226"/>
                </a:lnTo>
                <a:lnTo>
                  <a:pt x="2408" y="3207"/>
                </a:lnTo>
                <a:lnTo>
                  <a:pt x="2419" y="3188"/>
                </a:lnTo>
                <a:lnTo>
                  <a:pt x="2430" y="3168"/>
                </a:lnTo>
                <a:lnTo>
                  <a:pt x="2441" y="3149"/>
                </a:lnTo>
                <a:lnTo>
                  <a:pt x="2452" y="3128"/>
                </a:lnTo>
                <a:lnTo>
                  <a:pt x="2462" y="3106"/>
                </a:lnTo>
                <a:lnTo>
                  <a:pt x="2473" y="3084"/>
                </a:lnTo>
                <a:lnTo>
                  <a:pt x="2484" y="3062"/>
                </a:lnTo>
                <a:lnTo>
                  <a:pt x="2494" y="3039"/>
                </a:lnTo>
                <a:lnTo>
                  <a:pt x="2506" y="3015"/>
                </a:lnTo>
                <a:lnTo>
                  <a:pt x="2516" y="2991"/>
                </a:lnTo>
                <a:lnTo>
                  <a:pt x="2528" y="2966"/>
                </a:lnTo>
                <a:lnTo>
                  <a:pt x="2538" y="2939"/>
                </a:lnTo>
                <a:lnTo>
                  <a:pt x="2548" y="2913"/>
                </a:lnTo>
                <a:lnTo>
                  <a:pt x="2560" y="2886"/>
                </a:lnTo>
                <a:lnTo>
                  <a:pt x="2570" y="2858"/>
                </a:lnTo>
                <a:lnTo>
                  <a:pt x="2581" y="2830"/>
                </a:lnTo>
                <a:lnTo>
                  <a:pt x="2592" y="2801"/>
                </a:lnTo>
                <a:lnTo>
                  <a:pt x="2602" y="2771"/>
                </a:lnTo>
                <a:lnTo>
                  <a:pt x="2614" y="2741"/>
                </a:lnTo>
                <a:lnTo>
                  <a:pt x="2624" y="2710"/>
                </a:lnTo>
                <a:lnTo>
                  <a:pt x="2635" y="2678"/>
                </a:lnTo>
                <a:lnTo>
                  <a:pt x="2646" y="2645"/>
                </a:lnTo>
                <a:lnTo>
                  <a:pt x="2657" y="2613"/>
                </a:lnTo>
                <a:lnTo>
                  <a:pt x="2667" y="2580"/>
                </a:lnTo>
                <a:lnTo>
                  <a:pt x="2679" y="2545"/>
                </a:lnTo>
                <a:lnTo>
                  <a:pt x="2689" y="2511"/>
                </a:lnTo>
                <a:lnTo>
                  <a:pt x="2700" y="2475"/>
                </a:lnTo>
                <a:lnTo>
                  <a:pt x="2711" y="2439"/>
                </a:lnTo>
                <a:lnTo>
                  <a:pt x="2721" y="2402"/>
                </a:lnTo>
                <a:lnTo>
                  <a:pt x="2733" y="2366"/>
                </a:lnTo>
                <a:lnTo>
                  <a:pt x="2743" y="2328"/>
                </a:lnTo>
                <a:lnTo>
                  <a:pt x="2753" y="2290"/>
                </a:lnTo>
                <a:lnTo>
                  <a:pt x="2765" y="2250"/>
                </a:lnTo>
                <a:lnTo>
                  <a:pt x="2775" y="2211"/>
                </a:lnTo>
                <a:lnTo>
                  <a:pt x="2786" y="2172"/>
                </a:lnTo>
                <a:lnTo>
                  <a:pt x="2797" y="2132"/>
                </a:lnTo>
                <a:lnTo>
                  <a:pt x="2808" y="2090"/>
                </a:lnTo>
                <a:lnTo>
                  <a:pt x="2819" y="2049"/>
                </a:lnTo>
                <a:lnTo>
                  <a:pt x="2829" y="2007"/>
                </a:lnTo>
                <a:lnTo>
                  <a:pt x="2840" y="1966"/>
                </a:lnTo>
                <a:lnTo>
                  <a:pt x="2851" y="1923"/>
                </a:lnTo>
                <a:lnTo>
                  <a:pt x="2862" y="1881"/>
                </a:lnTo>
                <a:lnTo>
                  <a:pt x="2872" y="1838"/>
                </a:lnTo>
                <a:lnTo>
                  <a:pt x="2884" y="1794"/>
                </a:lnTo>
                <a:lnTo>
                  <a:pt x="2894" y="1752"/>
                </a:lnTo>
                <a:lnTo>
                  <a:pt x="2905" y="1708"/>
                </a:lnTo>
                <a:lnTo>
                  <a:pt x="2916" y="1663"/>
                </a:lnTo>
                <a:lnTo>
                  <a:pt x="2926" y="1619"/>
                </a:lnTo>
                <a:lnTo>
                  <a:pt x="2938" y="1576"/>
                </a:lnTo>
                <a:lnTo>
                  <a:pt x="2948" y="1531"/>
                </a:lnTo>
                <a:lnTo>
                  <a:pt x="2958" y="1487"/>
                </a:lnTo>
                <a:lnTo>
                  <a:pt x="2970" y="1442"/>
                </a:lnTo>
                <a:lnTo>
                  <a:pt x="2980" y="1398"/>
                </a:lnTo>
                <a:lnTo>
                  <a:pt x="2992" y="1353"/>
                </a:lnTo>
                <a:lnTo>
                  <a:pt x="3002" y="1308"/>
                </a:lnTo>
                <a:lnTo>
                  <a:pt x="3013" y="1265"/>
                </a:lnTo>
                <a:lnTo>
                  <a:pt x="3024" y="1221"/>
                </a:lnTo>
                <a:lnTo>
                  <a:pt x="3035" y="1177"/>
                </a:lnTo>
                <a:lnTo>
                  <a:pt x="3045" y="1133"/>
                </a:lnTo>
                <a:lnTo>
                  <a:pt x="3056" y="1090"/>
                </a:lnTo>
                <a:lnTo>
                  <a:pt x="3067" y="1047"/>
                </a:lnTo>
                <a:lnTo>
                  <a:pt x="3078" y="1004"/>
                </a:lnTo>
                <a:lnTo>
                  <a:pt x="3089" y="962"/>
                </a:lnTo>
                <a:lnTo>
                  <a:pt x="3099" y="919"/>
                </a:lnTo>
                <a:lnTo>
                  <a:pt x="3111" y="878"/>
                </a:lnTo>
                <a:lnTo>
                  <a:pt x="3121" y="837"/>
                </a:lnTo>
                <a:lnTo>
                  <a:pt x="3131" y="797"/>
                </a:lnTo>
                <a:lnTo>
                  <a:pt x="3143" y="757"/>
                </a:lnTo>
                <a:lnTo>
                  <a:pt x="3153" y="718"/>
                </a:lnTo>
                <a:lnTo>
                  <a:pt x="3165" y="678"/>
                </a:lnTo>
                <a:lnTo>
                  <a:pt x="3175" y="642"/>
                </a:lnTo>
                <a:lnTo>
                  <a:pt x="3185" y="604"/>
                </a:lnTo>
                <a:lnTo>
                  <a:pt x="3197" y="568"/>
                </a:lnTo>
                <a:lnTo>
                  <a:pt x="3207" y="532"/>
                </a:lnTo>
                <a:lnTo>
                  <a:pt x="3218" y="498"/>
                </a:lnTo>
                <a:lnTo>
                  <a:pt x="3229" y="464"/>
                </a:lnTo>
                <a:lnTo>
                  <a:pt x="3240" y="431"/>
                </a:lnTo>
                <a:lnTo>
                  <a:pt x="3251" y="399"/>
                </a:lnTo>
                <a:lnTo>
                  <a:pt x="3261" y="369"/>
                </a:lnTo>
                <a:lnTo>
                  <a:pt x="3272" y="339"/>
                </a:lnTo>
                <a:lnTo>
                  <a:pt x="3283" y="310"/>
                </a:lnTo>
                <a:lnTo>
                  <a:pt x="3294" y="282"/>
                </a:lnTo>
                <a:lnTo>
                  <a:pt x="3304" y="256"/>
                </a:lnTo>
                <a:lnTo>
                  <a:pt x="3316" y="231"/>
                </a:lnTo>
                <a:lnTo>
                  <a:pt x="3326" y="206"/>
                </a:lnTo>
                <a:lnTo>
                  <a:pt x="3338" y="183"/>
                </a:lnTo>
                <a:lnTo>
                  <a:pt x="3348" y="161"/>
                </a:lnTo>
                <a:lnTo>
                  <a:pt x="3358" y="141"/>
                </a:lnTo>
                <a:lnTo>
                  <a:pt x="3370" y="122"/>
                </a:lnTo>
                <a:lnTo>
                  <a:pt x="3380" y="104"/>
                </a:lnTo>
                <a:lnTo>
                  <a:pt x="3391" y="88"/>
                </a:lnTo>
                <a:lnTo>
                  <a:pt x="3402" y="73"/>
                </a:lnTo>
                <a:lnTo>
                  <a:pt x="3412" y="59"/>
                </a:lnTo>
                <a:lnTo>
                  <a:pt x="3424" y="47"/>
                </a:lnTo>
                <a:lnTo>
                  <a:pt x="3434" y="36"/>
                </a:lnTo>
                <a:lnTo>
                  <a:pt x="3445" y="27"/>
                </a:lnTo>
                <a:lnTo>
                  <a:pt x="3456" y="19"/>
                </a:lnTo>
                <a:lnTo>
                  <a:pt x="3467" y="12"/>
                </a:lnTo>
                <a:lnTo>
                  <a:pt x="3477" y="7"/>
                </a:lnTo>
                <a:lnTo>
                  <a:pt x="3488" y="4"/>
                </a:lnTo>
                <a:lnTo>
                  <a:pt x="3499" y="1"/>
                </a:lnTo>
                <a:lnTo>
                  <a:pt x="3510" y="0"/>
                </a:lnTo>
                <a:lnTo>
                  <a:pt x="3521" y="1"/>
                </a:lnTo>
                <a:lnTo>
                  <a:pt x="3531" y="4"/>
                </a:lnTo>
                <a:lnTo>
                  <a:pt x="3543" y="7"/>
                </a:lnTo>
                <a:lnTo>
                  <a:pt x="3553" y="12"/>
                </a:lnTo>
                <a:lnTo>
                  <a:pt x="3563" y="19"/>
                </a:lnTo>
                <a:lnTo>
                  <a:pt x="3575" y="27"/>
                </a:lnTo>
                <a:lnTo>
                  <a:pt x="3585" y="36"/>
                </a:lnTo>
                <a:lnTo>
                  <a:pt x="3597" y="47"/>
                </a:lnTo>
                <a:lnTo>
                  <a:pt x="3607" y="59"/>
                </a:lnTo>
                <a:lnTo>
                  <a:pt x="3617" y="73"/>
                </a:lnTo>
                <a:lnTo>
                  <a:pt x="3629" y="88"/>
                </a:lnTo>
                <a:lnTo>
                  <a:pt x="3639" y="105"/>
                </a:lnTo>
                <a:lnTo>
                  <a:pt x="3650" y="122"/>
                </a:lnTo>
                <a:lnTo>
                  <a:pt x="3661" y="142"/>
                </a:lnTo>
                <a:lnTo>
                  <a:pt x="3672" y="161"/>
                </a:lnTo>
                <a:lnTo>
                  <a:pt x="3683" y="183"/>
                </a:lnTo>
                <a:lnTo>
                  <a:pt x="3694" y="206"/>
                </a:lnTo>
                <a:lnTo>
                  <a:pt x="3704" y="231"/>
                </a:lnTo>
                <a:lnTo>
                  <a:pt x="3715" y="256"/>
                </a:lnTo>
                <a:lnTo>
                  <a:pt x="3726" y="282"/>
                </a:lnTo>
                <a:lnTo>
                  <a:pt x="3736" y="310"/>
                </a:lnTo>
                <a:lnTo>
                  <a:pt x="3748" y="339"/>
                </a:lnTo>
                <a:lnTo>
                  <a:pt x="3758" y="369"/>
                </a:lnTo>
                <a:lnTo>
                  <a:pt x="3770" y="400"/>
                </a:lnTo>
                <a:lnTo>
                  <a:pt x="3780" y="432"/>
                </a:lnTo>
                <a:lnTo>
                  <a:pt x="3790" y="464"/>
                </a:lnTo>
                <a:lnTo>
                  <a:pt x="3802" y="499"/>
                </a:lnTo>
                <a:lnTo>
                  <a:pt x="3812" y="533"/>
                </a:lnTo>
                <a:lnTo>
                  <a:pt x="3823" y="569"/>
                </a:lnTo>
                <a:lnTo>
                  <a:pt x="3834" y="605"/>
                </a:lnTo>
                <a:lnTo>
                  <a:pt x="3844" y="643"/>
                </a:lnTo>
                <a:lnTo>
                  <a:pt x="3856" y="681"/>
                </a:lnTo>
                <a:lnTo>
                  <a:pt x="3866" y="719"/>
                </a:lnTo>
                <a:lnTo>
                  <a:pt x="3877" y="758"/>
                </a:lnTo>
                <a:lnTo>
                  <a:pt x="3888" y="798"/>
                </a:lnTo>
                <a:lnTo>
                  <a:pt x="3899" y="839"/>
                </a:lnTo>
                <a:lnTo>
                  <a:pt x="3909" y="880"/>
                </a:lnTo>
                <a:lnTo>
                  <a:pt x="3920" y="921"/>
                </a:lnTo>
                <a:lnTo>
                  <a:pt x="3931" y="964"/>
                </a:lnTo>
                <a:lnTo>
                  <a:pt x="3942" y="1006"/>
                </a:lnTo>
                <a:lnTo>
                  <a:pt x="3953" y="1049"/>
                </a:lnTo>
                <a:lnTo>
                  <a:pt x="3963" y="1092"/>
                </a:lnTo>
                <a:lnTo>
                  <a:pt x="3975" y="1136"/>
                </a:lnTo>
                <a:lnTo>
                  <a:pt x="3985" y="1179"/>
                </a:lnTo>
                <a:lnTo>
                  <a:pt x="3995" y="1223"/>
                </a:lnTo>
                <a:lnTo>
                  <a:pt x="4007" y="1267"/>
                </a:lnTo>
                <a:lnTo>
                  <a:pt x="4017" y="1312"/>
                </a:lnTo>
                <a:lnTo>
                  <a:pt x="4029" y="1357"/>
                </a:lnTo>
                <a:lnTo>
                  <a:pt x="4039" y="1401"/>
                </a:lnTo>
                <a:lnTo>
                  <a:pt x="4050" y="1445"/>
                </a:lnTo>
                <a:lnTo>
                  <a:pt x="4061" y="1490"/>
                </a:lnTo>
                <a:lnTo>
                  <a:pt x="4071" y="1534"/>
                </a:lnTo>
                <a:lnTo>
                  <a:pt x="4082" y="1579"/>
                </a:lnTo>
                <a:lnTo>
                  <a:pt x="4093" y="1623"/>
                </a:lnTo>
                <a:lnTo>
                  <a:pt x="4104" y="1668"/>
                </a:lnTo>
                <a:lnTo>
                  <a:pt x="4114" y="1711"/>
                </a:lnTo>
                <a:lnTo>
                  <a:pt x="4126" y="1755"/>
                </a:lnTo>
                <a:lnTo>
                  <a:pt x="4136" y="1799"/>
                </a:lnTo>
                <a:lnTo>
                  <a:pt x="4147" y="1842"/>
                </a:lnTo>
                <a:lnTo>
                  <a:pt x="4158" y="1885"/>
                </a:lnTo>
                <a:lnTo>
                  <a:pt x="4168" y="1928"/>
                </a:lnTo>
                <a:lnTo>
                  <a:pt x="4180" y="1971"/>
                </a:lnTo>
                <a:lnTo>
                  <a:pt x="4190" y="2012"/>
                </a:lnTo>
                <a:lnTo>
                  <a:pt x="4200" y="2054"/>
                </a:lnTo>
                <a:lnTo>
                  <a:pt x="4212" y="2095"/>
                </a:lnTo>
                <a:lnTo>
                  <a:pt x="4222" y="2136"/>
                </a:lnTo>
                <a:lnTo>
                  <a:pt x="4234" y="2177"/>
                </a:lnTo>
                <a:lnTo>
                  <a:pt x="4244" y="2216"/>
                </a:lnTo>
                <a:lnTo>
                  <a:pt x="4255" y="2255"/>
                </a:lnTo>
                <a:lnTo>
                  <a:pt x="4266" y="2294"/>
                </a:lnTo>
                <a:lnTo>
                  <a:pt x="4277" y="2332"/>
                </a:lnTo>
                <a:lnTo>
                  <a:pt x="4287" y="2370"/>
                </a:lnTo>
                <a:lnTo>
                  <a:pt x="4298" y="2408"/>
                </a:lnTo>
                <a:lnTo>
                  <a:pt x="4309" y="2444"/>
                </a:lnTo>
                <a:lnTo>
                  <a:pt x="4320" y="2481"/>
                </a:lnTo>
                <a:lnTo>
                  <a:pt x="4331" y="2516"/>
                </a:lnTo>
                <a:lnTo>
                  <a:pt x="4341" y="2551"/>
                </a:lnTo>
                <a:lnTo>
                  <a:pt x="4353" y="2586"/>
                </a:lnTo>
                <a:lnTo>
                  <a:pt x="4363" y="2619"/>
                </a:lnTo>
                <a:lnTo>
                  <a:pt x="4373" y="2651"/>
                </a:lnTo>
                <a:lnTo>
                  <a:pt x="4385" y="2683"/>
                </a:lnTo>
                <a:lnTo>
                  <a:pt x="4395" y="2716"/>
                </a:lnTo>
                <a:lnTo>
                  <a:pt x="4407" y="2747"/>
                </a:lnTo>
                <a:lnTo>
                  <a:pt x="4417" y="2777"/>
                </a:lnTo>
                <a:lnTo>
                  <a:pt x="4427" y="2807"/>
                </a:lnTo>
                <a:lnTo>
                  <a:pt x="4439" y="2835"/>
                </a:lnTo>
                <a:lnTo>
                  <a:pt x="4449" y="2864"/>
                </a:lnTo>
                <a:lnTo>
                  <a:pt x="4460" y="2892"/>
                </a:lnTo>
                <a:lnTo>
                  <a:pt x="4471" y="2920"/>
                </a:lnTo>
                <a:lnTo>
                  <a:pt x="4482" y="2946"/>
                </a:lnTo>
                <a:lnTo>
                  <a:pt x="4493" y="2971"/>
                </a:lnTo>
                <a:lnTo>
                  <a:pt x="4503" y="2997"/>
                </a:lnTo>
                <a:lnTo>
                  <a:pt x="4514" y="3022"/>
                </a:lnTo>
                <a:lnTo>
                  <a:pt x="4525" y="3045"/>
                </a:lnTo>
                <a:lnTo>
                  <a:pt x="4536" y="3068"/>
                </a:lnTo>
                <a:lnTo>
                  <a:pt x="4546" y="3091"/>
                </a:lnTo>
                <a:lnTo>
                  <a:pt x="4558" y="3113"/>
                </a:lnTo>
                <a:lnTo>
                  <a:pt x="4568" y="3135"/>
                </a:lnTo>
                <a:lnTo>
                  <a:pt x="4580" y="3156"/>
                </a:lnTo>
                <a:lnTo>
                  <a:pt x="4590" y="3175"/>
                </a:lnTo>
                <a:lnTo>
                  <a:pt x="4600" y="3195"/>
                </a:lnTo>
                <a:lnTo>
                  <a:pt x="4612" y="3214"/>
                </a:lnTo>
                <a:lnTo>
                  <a:pt x="4622" y="3233"/>
                </a:lnTo>
                <a:lnTo>
                  <a:pt x="4633" y="3250"/>
                </a:lnTo>
                <a:lnTo>
                  <a:pt x="4644" y="3267"/>
                </a:lnTo>
                <a:lnTo>
                  <a:pt x="4654" y="3285"/>
                </a:lnTo>
                <a:lnTo>
                  <a:pt x="4666" y="3301"/>
                </a:lnTo>
                <a:lnTo>
                  <a:pt x="4676" y="3317"/>
                </a:lnTo>
                <a:lnTo>
                  <a:pt x="4687" y="3332"/>
                </a:lnTo>
                <a:lnTo>
                  <a:pt x="4698" y="3346"/>
                </a:lnTo>
                <a:lnTo>
                  <a:pt x="4709" y="3361"/>
                </a:lnTo>
                <a:lnTo>
                  <a:pt x="4719" y="3374"/>
                </a:lnTo>
                <a:lnTo>
                  <a:pt x="4730" y="3387"/>
                </a:lnTo>
                <a:lnTo>
                  <a:pt x="4741" y="3400"/>
                </a:lnTo>
                <a:lnTo>
                  <a:pt x="4752" y="3412"/>
                </a:lnTo>
                <a:lnTo>
                  <a:pt x="4763" y="3424"/>
                </a:lnTo>
                <a:lnTo>
                  <a:pt x="4773" y="3435"/>
                </a:lnTo>
                <a:lnTo>
                  <a:pt x="4785" y="3446"/>
                </a:lnTo>
                <a:lnTo>
                  <a:pt x="4795" y="3456"/>
                </a:lnTo>
                <a:lnTo>
                  <a:pt x="4805" y="3467"/>
                </a:lnTo>
                <a:lnTo>
                  <a:pt x="4817" y="3476"/>
                </a:lnTo>
                <a:lnTo>
                  <a:pt x="4827" y="3485"/>
                </a:lnTo>
                <a:lnTo>
                  <a:pt x="4839" y="3494"/>
                </a:lnTo>
                <a:lnTo>
                  <a:pt x="4849" y="3503"/>
                </a:lnTo>
                <a:lnTo>
                  <a:pt x="4859" y="3511"/>
                </a:lnTo>
                <a:lnTo>
                  <a:pt x="4871" y="3520"/>
                </a:lnTo>
                <a:lnTo>
                  <a:pt x="4881" y="3526"/>
                </a:lnTo>
                <a:lnTo>
                  <a:pt x="4892" y="3534"/>
                </a:lnTo>
                <a:lnTo>
                  <a:pt x="4903" y="3541"/>
                </a:lnTo>
                <a:lnTo>
                  <a:pt x="4914" y="3547"/>
                </a:lnTo>
                <a:lnTo>
                  <a:pt x="4925" y="3554"/>
                </a:lnTo>
                <a:lnTo>
                  <a:pt x="4936" y="3560"/>
                </a:lnTo>
                <a:lnTo>
                  <a:pt x="4946" y="3566"/>
                </a:lnTo>
                <a:lnTo>
                  <a:pt x="4957" y="3571"/>
                </a:lnTo>
                <a:lnTo>
                  <a:pt x="4968" y="3577"/>
                </a:lnTo>
                <a:lnTo>
                  <a:pt x="4978" y="3582"/>
                </a:lnTo>
                <a:lnTo>
                  <a:pt x="4990" y="3586"/>
                </a:lnTo>
                <a:lnTo>
                  <a:pt x="5000" y="3591"/>
                </a:lnTo>
                <a:lnTo>
                  <a:pt x="5012" y="3596"/>
                </a:lnTo>
                <a:lnTo>
                  <a:pt x="5022" y="3600"/>
                </a:lnTo>
                <a:lnTo>
                  <a:pt x="5032" y="3604"/>
                </a:lnTo>
                <a:lnTo>
                  <a:pt x="5044" y="3607"/>
                </a:lnTo>
                <a:lnTo>
                  <a:pt x="5054" y="3612"/>
                </a:lnTo>
                <a:lnTo>
                  <a:pt x="5065" y="3615"/>
                </a:lnTo>
                <a:lnTo>
                  <a:pt x="5076" y="3617"/>
                </a:lnTo>
                <a:lnTo>
                  <a:pt x="5086" y="3621"/>
                </a:lnTo>
                <a:lnTo>
                  <a:pt x="5098" y="3624"/>
                </a:lnTo>
                <a:lnTo>
                  <a:pt x="5108" y="3627"/>
                </a:lnTo>
                <a:lnTo>
                  <a:pt x="5119" y="3629"/>
                </a:lnTo>
                <a:lnTo>
                  <a:pt x="5130" y="3632"/>
                </a:lnTo>
                <a:lnTo>
                  <a:pt x="5141" y="3635"/>
                </a:lnTo>
                <a:lnTo>
                  <a:pt x="5151" y="3637"/>
                </a:lnTo>
                <a:lnTo>
                  <a:pt x="5162" y="3638"/>
                </a:lnTo>
                <a:lnTo>
                  <a:pt x="5173" y="3640"/>
                </a:lnTo>
                <a:lnTo>
                  <a:pt x="5184" y="3643"/>
                </a:lnTo>
                <a:lnTo>
                  <a:pt x="5195" y="3644"/>
                </a:lnTo>
                <a:lnTo>
                  <a:pt x="5205" y="3646"/>
                </a:lnTo>
                <a:lnTo>
                  <a:pt x="5217" y="3647"/>
                </a:lnTo>
                <a:lnTo>
                  <a:pt x="5227" y="3650"/>
                </a:lnTo>
                <a:lnTo>
                  <a:pt x="5237" y="3651"/>
                </a:lnTo>
                <a:lnTo>
                  <a:pt x="5249" y="3652"/>
                </a:lnTo>
                <a:lnTo>
                  <a:pt x="5259" y="3653"/>
                </a:lnTo>
                <a:lnTo>
                  <a:pt x="5271" y="3654"/>
                </a:lnTo>
                <a:lnTo>
                  <a:pt x="5281" y="3655"/>
                </a:lnTo>
                <a:lnTo>
                  <a:pt x="5292" y="3657"/>
                </a:lnTo>
                <a:lnTo>
                  <a:pt x="5303" y="3658"/>
                </a:lnTo>
                <a:lnTo>
                  <a:pt x="5313" y="3659"/>
                </a:lnTo>
                <a:lnTo>
                  <a:pt x="5324" y="3660"/>
                </a:lnTo>
                <a:lnTo>
                  <a:pt x="5335" y="3660"/>
                </a:lnTo>
                <a:lnTo>
                  <a:pt x="5346" y="3661"/>
                </a:lnTo>
                <a:lnTo>
                  <a:pt x="5357" y="3662"/>
                </a:lnTo>
                <a:lnTo>
                  <a:pt x="5368" y="3662"/>
                </a:lnTo>
                <a:lnTo>
                  <a:pt x="5378" y="3663"/>
                </a:lnTo>
                <a:lnTo>
                  <a:pt x="5389" y="3663"/>
                </a:lnTo>
                <a:lnTo>
                  <a:pt x="5400" y="3665"/>
                </a:lnTo>
              </a:path>
            </a:pathLst>
          </a:custGeom>
          <a:noFill/>
          <a:ln w="28575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Text Box 76"/>
          <p:cNvSpPr txBox="1">
            <a:spLocks noChangeArrowheads="1"/>
          </p:cNvSpPr>
          <p:nvPr/>
        </p:nvSpPr>
        <p:spPr bwMode="auto">
          <a:xfrm>
            <a:off x="4355975" y="1196752"/>
            <a:ext cx="22321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Electron current density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 Box 76"/>
          <p:cNvSpPr txBox="1">
            <a:spLocks noChangeArrowheads="1"/>
          </p:cNvSpPr>
          <p:nvPr/>
        </p:nvSpPr>
        <p:spPr bwMode="auto">
          <a:xfrm>
            <a:off x="6664325" y="1196752"/>
            <a:ext cx="2257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 current density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Introduction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38"/>
          <p:cNvSpPr txBox="1">
            <a:spLocks noChangeArrowheads="1"/>
          </p:cNvSpPr>
          <p:nvPr/>
        </p:nvSpPr>
        <p:spPr bwMode="auto">
          <a:xfrm>
            <a:off x="395536" y="1120095"/>
            <a:ext cx="8497638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Fluid simulations are widely used in low-temperature plasma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research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to obtain a qualitative picture of plasma device operation &amp;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predict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trends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However: not accurate and sometimes qualitatively incorrect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Difficult case: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(partially) magnetized low-temperature plasmas (Hall thrusters, Penning discharges, magnetrons, ...) because of plasma instabilities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very sensitive to fluid approximations </a:t>
            </a:r>
            <a:endParaRPr lang="en-US" altLang="fr-FR" sz="16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hard to solve numerically</a:t>
            </a:r>
            <a:endParaRPr lang="en-US" altLang="fr-FR" sz="16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large </a:t>
            </a: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influence on </a:t>
            </a: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plasma device</a:t>
            </a:r>
            <a:endParaRPr lang="en-US" altLang="fr-FR" sz="16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Example: anomalous transport in Hall thrusters</a:t>
            </a:r>
          </a:p>
        </p:txBody>
      </p:sp>
    </p:spTree>
    <p:extLst>
      <p:ext uri="{BB962C8B-B14F-4D97-AF65-F5344CB8AC3E}">
        <p14:creationId xmlns:p14="http://schemas.microsoft.com/office/powerpoint/2010/main" val="7246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Experimental check of plasma Hall effect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26628" name="Objet 1"/>
          <p:cNvGraphicFramePr>
            <a:graphicFrameLocks noChangeAspect="1"/>
          </p:cNvGraphicFramePr>
          <p:nvPr/>
        </p:nvGraphicFramePr>
        <p:xfrm>
          <a:off x="152400" y="1360488"/>
          <a:ext cx="4227513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16" name="Graph" r:id="rId3" imgW="4019550" imgH="2876550" progId="Origin50.Graph">
                  <p:embed/>
                </p:oleObj>
              </mc:Choice>
              <mc:Fallback>
                <p:oleObj name="Graph" r:id="rId3" imgW="4019550" imgH="287655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60488"/>
                        <a:ext cx="4227513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t 2"/>
          <p:cNvGraphicFramePr>
            <a:graphicFrameLocks noChangeAspect="1"/>
          </p:cNvGraphicFramePr>
          <p:nvPr/>
        </p:nvGraphicFramePr>
        <p:xfrm>
          <a:off x="4535488" y="1360488"/>
          <a:ext cx="4357687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17" name="Graph" r:id="rId5" imgW="4095750" imgH="2914650" progId="Origin50.Graph">
                  <p:embed/>
                </p:oleObj>
              </mc:Choice>
              <mc:Fallback>
                <p:oleObj name="Graph" r:id="rId5" imgW="4095750" imgH="291465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5488" y="1360488"/>
                        <a:ext cx="4357687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76"/>
          <p:cNvSpPr txBox="1">
            <a:spLocks noChangeArrowheads="1"/>
          </p:cNvSpPr>
          <p:nvPr/>
        </p:nvSpPr>
        <p:spPr bwMode="auto">
          <a:xfrm>
            <a:off x="684213" y="5816600"/>
            <a:ext cx="36718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F. Gaboriau, R. Baude, and G. J. M. Hagelaar, Appl. Phys. Lett. </a:t>
            </a:r>
            <a:r>
              <a:rPr lang="en-US" altLang="en-US" sz="160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104</a:t>
            </a:r>
            <a:r>
              <a:rPr lang="en-US" altLang="en-US" sz="1600" b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214107 (2014)</a:t>
            </a:r>
            <a:endParaRPr lang="fr-FR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31" name="Text Box 76"/>
          <p:cNvSpPr txBox="1">
            <a:spLocks noChangeArrowheads="1"/>
          </p:cNvSpPr>
          <p:nvPr/>
        </p:nvSpPr>
        <p:spPr bwMode="auto">
          <a:xfrm>
            <a:off x="706438" y="5373688"/>
            <a:ext cx="24479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Argon, 0.7 Pa, 200 W, 1 mT</a:t>
            </a:r>
          </a:p>
        </p:txBody>
      </p:sp>
      <p:sp>
        <p:nvSpPr>
          <p:cNvPr id="26632" name="Text Box 76"/>
          <p:cNvSpPr txBox="1">
            <a:spLocks noChangeArrowheads="1"/>
          </p:cNvSpPr>
          <p:nvPr/>
        </p:nvSpPr>
        <p:spPr bwMode="auto">
          <a:xfrm>
            <a:off x="1116013" y="1104900"/>
            <a:ext cx="2774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Without applied voltage</a:t>
            </a:r>
            <a:endParaRPr lang="en-US" altLang="en-US" sz="2000" b="0" baseline="-25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33" name="Text Box 76"/>
          <p:cNvSpPr txBox="1">
            <a:spLocks noChangeArrowheads="1"/>
          </p:cNvSpPr>
          <p:nvPr/>
        </p:nvSpPr>
        <p:spPr bwMode="auto">
          <a:xfrm>
            <a:off x="5613400" y="1104900"/>
            <a:ext cx="2774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Applied voltage 10 V</a:t>
            </a:r>
            <a:endParaRPr lang="en-US" altLang="en-US" sz="2000" b="0" baseline="-25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36" name="Text Box 76"/>
          <p:cNvSpPr txBox="1">
            <a:spLocks noChangeArrowheads="1"/>
          </p:cNvSpPr>
          <p:nvPr/>
        </p:nvSpPr>
        <p:spPr bwMode="auto">
          <a:xfrm>
            <a:off x="684213" y="4541838"/>
            <a:ext cx="33829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Strong asymmetry of extracted current density profile!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6637" name="Connecteur droit avec flèche 2"/>
          <p:cNvCxnSpPr>
            <a:cxnSpLocks noChangeShapeType="1"/>
          </p:cNvCxnSpPr>
          <p:nvPr/>
        </p:nvCxnSpPr>
        <p:spPr bwMode="auto">
          <a:xfrm flipV="1">
            <a:off x="4067175" y="4076700"/>
            <a:ext cx="936625" cy="525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6588" r="6097" b="140"/>
          <a:stretch/>
        </p:blipFill>
        <p:spPr bwMode="auto">
          <a:xfrm>
            <a:off x="5034533" y="4419028"/>
            <a:ext cx="3758594" cy="215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6161658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6304533" y="56736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>
            <a:off x="6728395" y="56736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>
            <a:off x="6377558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6593458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7017320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1" name="AutoShape 29"/>
          <p:cNvSpPr>
            <a:spLocks noChangeArrowheads="1"/>
          </p:cNvSpPr>
          <p:nvPr/>
        </p:nvSpPr>
        <p:spPr bwMode="auto">
          <a:xfrm>
            <a:off x="7241158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>
            <a:off x="7088758" y="56736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3" name="AutoShape 29"/>
          <p:cNvSpPr>
            <a:spLocks noChangeArrowheads="1"/>
          </p:cNvSpPr>
          <p:nvPr/>
        </p:nvSpPr>
        <p:spPr bwMode="auto">
          <a:xfrm>
            <a:off x="6809358" y="5953051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26" name="Connecteur droit avec flèche 25"/>
          <p:cNvCxnSpPr>
            <a:cxnSpLocks noChangeShapeType="1"/>
          </p:cNvCxnSpPr>
          <p:nvPr/>
        </p:nvCxnSpPr>
        <p:spPr bwMode="auto">
          <a:xfrm>
            <a:off x="6593458" y="5889551"/>
            <a:ext cx="50006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Forme libre 79877"/>
          <p:cNvSpPr>
            <a:spLocks/>
          </p:cNvSpPr>
          <p:nvPr/>
        </p:nvSpPr>
        <p:spPr bwMode="auto">
          <a:xfrm flipV="1">
            <a:off x="6156895" y="5745089"/>
            <a:ext cx="319088" cy="146050"/>
          </a:xfrm>
          <a:custGeom>
            <a:avLst/>
            <a:gdLst>
              <a:gd name="T0" fmla="*/ 0 w 431321"/>
              <a:gd name="T1" fmla="*/ 2249 h 276045"/>
              <a:gd name="T2" fmla="*/ 13579 w 431321"/>
              <a:gd name="T3" fmla="*/ 422 h 276045"/>
              <a:gd name="T4" fmla="*/ 52226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8" name="Forme libre 157"/>
          <p:cNvSpPr>
            <a:spLocks/>
          </p:cNvSpPr>
          <p:nvPr/>
        </p:nvSpPr>
        <p:spPr bwMode="auto">
          <a:xfrm flipH="1">
            <a:off x="7195120" y="5889551"/>
            <a:ext cx="330200" cy="215900"/>
          </a:xfrm>
          <a:custGeom>
            <a:avLst/>
            <a:gdLst>
              <a:gd name="T0" fmla="*/ 0 w 431321"/>
              <a:gd name="T1" fmla="*/ 43964 h 276045"/>
              <a:gd name="T2" fmla="*/ 17288 w 431321"/>
              <a:gd name="T3" fmla="*/ 8244 h 276045"/>
              <a:gd name="T4" fmla="*/ 66492 w 431321"/>
              <a:gd name="T5" fmla="*/ 0 h 276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21" h="276045">
                <a:moveTo>
                  <a:pt x="0" y="276045"/>
                </a:moveTo>
                <a:cubicBezTo>
                  <a:pt x="20128" y="186905"/>
                  <a:pt x="40257" y="97766"/>
                  <a:pt x="112144" y="51759"/>
                </a:cubicBezTo>
                <a:cubicBezTo>
                  <a:pt x="184031" y="5751"/>
                  <a:pt x="307676" y="2875"/>
                  <a:pt x="43132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Fluid instabilities </a:t>
            </a: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in </a:t>
            </a:r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magnetic filter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0484" name="Picture 2" descr="C:\Users\Gerjan\Documents\Conference-ICPP2014\pegases-12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45729" y="1418353"/>
            <a:ext cx="2819371" cy="25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6"/>
          <p:cNvSpPr txBox="1">
            <a:spLocks noChangeArrowheads="1"/>
          </p:cNvSpPr>
          <p:nvPr/>
        </p:nvSpPr>
        <p:spPr bwMode="auto">
          <a:xfrm>
            <a:off x="5146276" y="1094547"/>
            <a:ext cx="15139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density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486" name="Text Box 38"/>
          <p:cNvSpPr txBox="1">
            <a:spLocks noChangeArrowheads="1"/>
          </p:cNvSpPr>
          <p:nvPr/>
        </p:nvSpPr>
        <p:spPr bwMode="auto">
          <a:xfrm>
            <a:off x="685799" y="1196752"/>
            <a:ext cx="3598169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Longitudinal, ion acoustic or “transit time” like instability, related to ions becoming supersonic when crossing </a:t>
            </a:r>
            <a:b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fr-FR" sz="2000" b="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en-US" altLang="fr-FR" sz="2000" b="0" baseline="-25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drop</a:t>
            </a:r>
          </a:p>
          <a:p>
            <a:pPr marL="265113" indent="-265113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Presence depends on applied V, B, parallel losses, ...</a:t>
            </a:r>
          </a:p>
          <a:p>
            <a:pPr marL="265113" indent="-265113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Not observed in PIC simulations or experiments</a:t>
            </a:r>
          </a:p>
          <a:p>
            <a:pPr marL="265113" indent="-265113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Almost no drift instabilities, drift stabilized by Hall effect</a:t>
            </a:r>
            <a:endParaRPr lang="en-US" altLang="fr-FR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4500113" y="6165205"/>
            <a:ext cx="18700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Instantaneous plasma density (m</a:t>
            </a:r>
            <a:r>
              <a:rPr lang="fr-FR" altLang="en-US" sz="1600" b="0" baseline="30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01" y="4232746"/>
            <a:ext cx="20732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38" y="4231159"/>
            <a:ext cx="207327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6665463" y="6165205"/>
            <a:ext cx="23510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Ratio of ion mean  velocity to local ion sound speed  </a:t>
            </a:r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5578026" y="5411142"/>
            <a:ext cx="431800" cy="3222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/>
          <p:nvPr/>
        </p:nvCxnSpPr>
        <p:spPr bwMode="auto">
          <a:xfrm>
            <a:off x="5938388" y="5411142"/>
            <a:ext cx="431800" cy="3222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7"/>
          <p:cNvCxnSpPr>
            <a:cxnSpLocks noChangeShapeType="1"/>
          </p:cNvCxnSpPr>
          <p:nvPr/>
        </p:nvCxnSpPr>
        <p:spPr bwMode="auto">
          <a:xfrm>
            <a:off x="8098976" y="5373042"/>
            <a:ext cx="431800" cy="322263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9"/>
          <p:cNvCxnSpPr>
            <a:cxnSpLocks noChangeShapeType="1"/>
          </p:cNvCxnSpPr>
          <p:nvPr/>
        </p:nvCxnSpPr>
        <p:spPr bwMode="auto">
          <a:xfrm>
            <a:off x="7954513" y="5012680"/>
            <a:ext cx="534988" cy="217487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29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3987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Mesh convergence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685800" y="908050"/>
            <a:ext cx="300909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87700"/>
            <a:ext cx="1501140" cy="150114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77" y="476672"/>
            <a:ext cx="1501140" cy="150114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357" y="2060848"/>
            <a:ext cx="1501140" cy="150114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83" y="2060848"/>
            <a:ext cx="1501140" cy="150114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421" y="2060848"/>
            <a:ext cx="1501140" cy="150114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357" y="3584044"/>
            <a:ext cx="1501140" cy="1501140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302" y="3599860"/>
            <a:ext cx="1501140" cy="150114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7421" y="3599860"/>
            <a:ext cx="1501140" cy="150114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3357" y="5168220"/>
            <a:ext cx="1501140" cy="150114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283" y="5168220"/>
            <a:ext cx="1501140" cy="1501140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7421" y="5168220"/>
            <a:ext cx="1501140" cy="150114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7283" y="476672"/>
            <a:ext cx="1501140" cy="1501140"/>
          </a:xfrm>
          <a:prstGeom prst="rect">
            <a:avLst/>
          </a:prstGeom>
        </p:spPr>
      </p:pic>
      <p:sp>
        <p:nvSpPr>
          <p:cNvPr id="88" name="Text Box 76"/>
          <p:cNvSpPr txBox="1">
            <a:spLocks noChangeArrowheads="1"/>
          </p:cNvSpPr>
          <p:nvPr/>
        </p:nvSpPr>
        <p:spPr bwMode="auto">
          <a:xfrm>
            <a:off x="4572000" y="241637"/>
            <a:ext cx="827881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64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64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9" name="Text Box 76"/>
          <p:cNvSpPr txBox="1">
            <a:spLocks noChangeArrowheads="1"/>
          </p:cNvSpPr>
          <p:nvPr/>
        </p:nvSpPr>
        <p:spPr bwMode="auto">
          <a:xfrm>
            <a:off x="2987427" y="1238270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density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600" b="0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90" name="Text Box 76"/>
          <p:cNvSpPr txBox="1">
            <a:spLocks noChangeArrowheads="1"/>
          </p:cNvSpPr>
          <p:nvPr/>
        </p:nvSpPr>
        <p:spPr bwMode="auto">
          <a:xfrm>
            <a:off x="2951718" y="3981336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Electron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temperature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(eV)</a:t>
            </a:r>
          </a:p>
        </p:txBody>
      </p:sp>
      <p:sp>
        <p:nvSpPr>
          <p:cNvPr id="91" name="Text Box 76"/>
          <p:cNvSpPr txBox="1">
            <a:spLocks noChangeArrowheads="1"/>
          </p:cNvSpPr>
          <p:nvPr/>
        </p:nvSpPr>
        <p:spPr bwMode="auto">
          <a:xfrm>
            <a:off x="2915419" y="5373216"/>
            <a:ext cx="11525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 Mach </a:t>
            </a:r>
            <a:r>
              <a:rPr lang="fr-FR" altLang="en-US" sz="1600" b="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number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2" name="Text Box 76"/>
          <p:cNvSpPr txBox="1">
            <a:spLocks noChangeArrowheads="1"/>
          </p:cNvSpPr>
          <p:nvPr/>
        </p:nvSpPr>
        <p:spPr bwMode="auto">
          <a:xfrm>
            <a:off x="2930832" y="2489277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Electric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potential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(V)</a:t>
            </a:r>
          </a:p>
        </p:txBody>
      </p:sp>
      <p:sp>
        <p:nvSpPr>
          <p:cNvPr id="93" name="Text Box 76"/>
          <p:cNvSpPr txBox="1">
            <a:spLocks noChangeArrowheads="1"/>
          </p:cNvSpPr>
          <p:nvPr/>
        </p:nvSpPr>
        <p:spPr bwMode="auto">
          <a:xfrm>
            <a:off x="6120383" y="230450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128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128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4" name="Text Box 76"/>
          <p:cNvSpPr txBox="1">
            <a:spLocks noChangeArrowheads="1"/>
          </p:cNvSpPr>
          <p:nvPr/>
        </p:nvSpPr>
        <p:spPr bwMode="auto">
          <a:xfrm>
            <a:off x="7719606" y="230451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256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256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Drift instabilities in magnetic filter</a:t>
            </a:r>
            <a:endParaRPr lang="en-US" altLang="en-US" sz="28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Text Box 38"/>
          <p:cNvSpPr txBox="1">
            <a:spLocks noChangeArrowheads="1"/>
          </p:cNvSpPr>
          <p:nvPr/>
        </p:nvSpPr>
        <p:spPr bwMode="auto">
          <a:xfrm>
            <a:off x="642892" y="1035313"/>
            <a:ext cx="803356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Hall effect </a:t>
            </a:r>
            <a:r>
              <a:rPr lang="en-US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stabilizes magnetic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drift in filter, no anomalous transport issue 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Replacing walls by periodic BCs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 no Hall effect 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small-scale drift instabilities, observed in both PIC and fluid simulations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27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56" y="2653562"/>
            <a:ext cx="3581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56" y="5375534"/>
            <a:ext cx="3581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56" y="4007382"/>
            <a:ext cx="3581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Text Box 76"/>
          <p:cNvSpPr txBox="1">
            <a:spLocks noChangeArrowheads="1"/>
          </p:cNvSpPr>
          <p:nvPr/>
        </p:nvSpPr>
        <p:spPr bwMode="auto">
          <a:xfrm>
            <a:off x="5049019" y="2401155"/>
            <a:ext cx="187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density (m</a:t>
            </a:r>
            <a:r>
              <a:rPr lang="en-US" altLang="en-US" sz="1600" b="0" baseline="30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81" name="Text Box 76"/>
          <p:cNvSpPr txBox="1">
            <a:spLocks noChangeArrowheads="1"/>
          </p:cNvSpPr>
          <p:nvPr/>
        </p:nvSpPr>
        <p:spPr bwMode="auto">
          <a:xfrm>
            <a:off x="5095057" y="3738475"/>
            <a:ext cx="20415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Horizontal E-field (V/m)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1283" name="Connecteur droit 4"/>
          <p:cNvCxnSpPr>
            <a:cxnSpLocks noChangeShapeType="1"/>
          </p:cNvCxnSpPr>
          <p:nvPr/>
        </p:nvCxnSpPr>
        <p:spPr bwMode="auto">
          <a:xfrm>
            <a:off x="4851783" y="5375534"/>
            <a:ext cx="3457575" cy="0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4" name="Connecteur droit 28"/>
          <p:cNvCxnSpPr>
            <a:cxnSpLocks noChangeShapeType="1"/>
          </p:cNvCxnSpPr>
          <p:nvPr/>
        </p:nvCxnSpPr>
        <p:spPr bwMode="auto">
          <a:xfrm flipV="1">
            <a:off x="4816302" y="6421437"/>
            <a:ext cx="3455987" cy="0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6" name="Text Box 76"/>
          <p:cNvSpPr txBox="1">
            <a:spLocks noChangeArrowheads="1"/>
          </p:cNvSpPr>
          <p:nvPr/>
        </p:nvSpPr>
        <p:spPr bwMode="auto">
          <a:xfrm>
            <a:off x="5101407" y="5106626"/>
            <a:ext cx="18732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Vertical E-field (V/m)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87" name="Text Box 76"/>
          <p:cNvSpPr txBox="1">
            <a:spLocks noChangeArrowheads="1"/>
          </p:cNvSpPr>
          <p:nvPr/>
        </p:nvSpPr>
        <p:spPr bwMode="auto">
          <a:xfrm>
            <a:off x="4431307" y="5686141"/>
            <a:ext cx="5222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 cm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1288" name="Connecteur droit avec flèche 32"/>
          <p:cNvCxnSpPr>
            <a:cxnSpLocks noChangeShapeType="1"/>
          </p:cNvCxnSpPr>
          <p:nvPr/>
        </p:nvCxnSpPr>
        <p:spPr bwMode="auto">
          <a:xfrm flipV="1">
            <a:off x="4906144" y="5375535"/>
            <a:ext cx="0" cy="105727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8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1" y="5424157"/>
            <a:ext cx="3215211" cy="73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0" name="Text Box 24"/>
          <p:cNvSpPr txBox="1">
            <a:spLocks noChangeArrowheads="1"/>
          </p:cNvSpPr>
          <p:nvPr/>
        </p:nvSpPr>
        <p:spPr bwMode="auto">
          <a:xfrm>
            <a:off x="913110" y="6309320"/>
            <a:ext cx="28527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dirty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Phys. Plasmas </a:t>
            </a:r>
            <a:r>
              <a:rPr lang="en-US" altLang="en-US" sz="1600" dirty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</a:t>
            </a:r>
            <a:r>
              <a:rPr lang="en-US" altLang="en-US" sz="1600" b="0" dirty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113509 (2012)</a:t>
            </a:r>
            <a:endParaRPr lang="en-US" altLang="en-US" sz="1600" b="0" dirty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86332" y="2797997"/>
            <a:ext cx="2256089" cy="13342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9" name="Connecteur droit 38"/>
          <p:cNvCxnSpPr/>
          <p:nvPr/>
        </p:nvCxnSpPr>
        <p:spPr bwMode="auto">
          <a:xfrm>
            <a:off x="1286332" y="2782242"/>
            <a:ext cx="227710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Connecteur droit 39"/>
          <p:cNvCxnSpPr/>
          <p:nvPr/>
        </p:nvCxnSpPr>
        <p:spPr bwMode="auto">
          <a:xfrm>
            <a:off x="1265411" y="4148336"/>
            <a:ext cx="232660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1547118" y="4149080"/>
            <a:ext cx="20713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periodic boundary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7" name="Text Box 76"/>
          <p:cNvSpPr txBox="1">
            <a:spLocks noChangeArrowheads="1"/>
          </p:cNvSpPr>
          <p:nvPr/>
        </p:nvSpPr>
        <p:spPr bwMode="auto">
          <a:xfrm>
            <a:off x="1372312" y="3212976"/>
            <a:ext cx="67940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RF heating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2483941" y="291718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9"/>
          <p:cNvSpPr>
            <a:spLocks noChangeArrowheads="1"/>
          </p:cNvSpPr>
          <p:nvPr/>
        </p:nvSpPr>
        <p:spPr bwMode="auto">
          <a:xfrm>
            <a:off x="2907804" y="356488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29"/>
          <p:cNvSpPr>
            <a:spLocks noChangeArrowheads="1"/>
          </p:cNvSpPr>
          <p:nvPr/>
        </p:nvSpPr>
        <p:spPr bwMode="auto">
          <a:xfrm>
            <a:off x="2907804" y="2988617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9"/>
          <p:cNvSpPr>
            <a:spLocks noChangeArrowheads="1"/>
          </p:cNvSpPr>
          <p:nvPr/>
        </p:nvSpPr>
        <p:spPr bwMode="auto">
          <a:xfrm>
            <a:off x="2483941" y="3204517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29"/>
          <p:cNvSpPr>
            <a:spLocks noChangeArrowheads="1"/>
          </p:cNvSpPr>
          <p:nvPr/>
        </p:nvSpPr>
        <p:spPr bwMode="auto">
          <a:xfrm>
            <a:off x="2483941" y="3493442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29"/>
          <p:cNvSpPr>
            <a:spLocks noChangeArrowheads="1"/>
          </p:cNvSpPr>
          <p:nvPr/>
        </p:nvSpPr>
        <p:spPr bwMode="auto">
          <a:xfrm>
            <a:off x="2907804" y="3277542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utoShape 29"/>
          <p:cNvSpPr>
            <a:spLocks noChangeArrowheads="1"/>
          </p:cNvSpPr>
          <p:nvPr/>
        </p:nvSpPr>
        <p:spPr bwMode="auto">
          <a:xfrm>
            <a:off x="2487116" y="378078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2907804" y="385380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971054" y="2782242"/>
            <a:ext cx="1079500" cy="1366094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58" name="Connecteur droit 92"/>
          <p:cNvCxnSpPr>
            <a:cxnSpLocks noChangeShapeType="1"/>
          </p:cNvCxnSpPr>
          <p:nvPr/>
        </p:nvCxnSpPr>
        <p:spPr bwMode="auto">
          <a:xfrm>
            <a:off x="3563441" y="2782242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Connecteur droit 93"/>
          <p:cNvCxnSpPr>
            <a:cxnSpLocks noChangeShapeType="1"/>
          </p:cNvCxnSpPr>
          <p:nvPr/>
        </p:nvCxnSpPr>
        <p:spPr bwMode="auto">
          <a:xfrm>
            <a:off x="3707904" y="2782242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Ellipse 110"/>
          <p:cNvSpPr>
            <a:spLocks noChangeArrowheads="1"/>
          </p:cNvSpPr>
          <p:nvPr/>
        </p:nvSpPr>
        <p:spPr bwMode="auto">
          <a:xfrm>
            <a:off x="1052316" y="2864792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" name="Ellipse 111"/>
          <p:cNvSpPr>
            <a:spLocks noChangeArrowheads="1"/>
          </p:cNvSpPr>
          <p:nvPr/>
        </p:nvSpPr>
        <p:spPr bwMode="auto">
          <a:xfrm>
            <a:off x="1052316" y="3080692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" name="Ellipse 112"/>
          <p:cNvSpPr>
            <a:spLocks noChangeArrowheads="1"/>
          </p:cNvSpPr>
          <p:nvPr/>
        </p:nvSpPr>
        <p:spPr bwMode="auto">
          <a:xfrm>
            <a:off x="1052316" y="3296592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" name="Ellipse 113"/>
          <p:cNvSpPr>
            <a:spLocks noChangeArrowheads="1"/>
          </p:cNvSpPr>
          <p:nvPr/>
        </p:nvSpPr>
        <p:spPr bwMode="auto">
          <a:xfrm>
            <a:off x="1052316" y="3509317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" name="Ellipse 114"/>
          <p:cNvSpPr>
            <a:spLocks noChangeArrowheads="1"/>
          </p:cNvSpPr>
          <p:nvPr/>
        </p:nvSpPr>
        <p:spPr bwMode="auto">
          <a:xfrm>
            <a:off x="1052316" y="3728392"/>
            <a:ext cx="144463" cy="14128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" name="Ellipse 115"/>
          <p:cNvSpPr>
            <a:spLocks noChangeArrowheads="1"/>
          </p:cNvSpPr>
          <p:nvPr/>
        </p:nvSpPr>
        <p:spPr bwMode="auto">
          <a:xfrm>
            <a:off x="1052316" y="3945880"/>
            <a:ext cx="144463" cy="1397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" name="Text Box 76"/>
          <p:cNvSpPr txBox="1">
            <a:spLocks noChangeArrowheads="1"/>
          </p:cNvSpPr>
          <p:nvPr/>
        </p:nvSpPr>
        <p:spPr bwMode="auto">
          <a:xfrm>
            <a:off x="2339479" y="3285480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 bwMode="auto">
          <a:xfrm flipH="1">
            <a:off x="1275236" y="2767732"/>
            <a:ext cx="20921" cy="13806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Connecteur droit 75"/>
          <p:cNvCxnSpPr/>
          <p:nvPr/>
        </p:nvCxnSpPr>
        <p:spPr bwMode="auto">
          <a:xfrm flipH="1">
            <a:off x="3542421" y="2780928"/>
            <a:ext cx="20921" cy="13806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Connecteur droit avec flèche 117"/>
          <p:cNvCxnSpPr>
            <a:cxnSpLocks noChangeShapeType="1"/>
          </p:cNvCxnSpPr>
          <p:nvPr/>
        </p:nvCxnSpPr>
        <p:spPr bwMode="auto">
          <a:xfrm flipV="1">
            <a:off x="2771254" y="3780779"/>
            <a:ext cx="0" cy="44030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Connecteur droit avec flèche 117"/>
          <p:cNvCxnSpPr>
            <a:cxnSpLocks noChangeShapeType="1"/>
          </p:cNvCxnSpPr>
          <p:nvPr/>
        </p:nvCxnSpPr>
        <p:spPr bwMode="auto">
          <a:xfrm flipV="1">
            <a:off x="2771254" y="3212976"/>
            <a:ext cx="0" cy="50430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Connecteur droit avec flèche 117"/>
          <p:cNvCxnSpPr>
            <a:cxnSpLocks noChangeShapeType="1"/>
          </p:cNvCxnSpPr>
          <p:nvPr/>
        </p:nvCxnSpPr>
        <p:spPr bwMode="auto">
          <a:xfrm flipV="1">
            <a:off x="2771254" y="2721670"/>
            <a:ext cx="0" cy="43209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1610023" y="2420888"/>
            <a:ext cx="17372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periodic boundary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2820171" y="4653136"/>
            <a:ext cx="18958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b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(with inertia terms)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3" name="Text Box 10"/>
          <p:cNvSpPr txBox="1">
            <a:spLocks noChangeArrowheads="1"/>
          </p:cNvSpPr>
          <p:nvPr/>
        </p:nvSpPr>
        <p:spPr bwMode="auto">
          <a:xfrm>
            <a:off x="845481" y="4674622"/>
            <a:ext cx="17372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PIC simulations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3973656" y="4843899"/>
            <a:ext cx="42132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cteur droit avec flèche 10"/>
          <p:cNvCxnSpPr/>
          <p:nvPr/>
        </p:nvCxnSpPr>
        <p:spPr bwMode="auto">
          <a:xfrm>
            <a:off x="1510804" y="4951516"/>
            <a:ext cx="0" cy="4011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Connecteur droit avec flèche 2"/>
          <p:cNvCxnSpPr/>
          <p:nvPr/>
        </p:nvCxnSpPr>
        <p:spPr bwMode="auto">
          <a:xfrm flipV="1">
            <a:off x="6732240" y="2864792"/>
            <a:ext cx="0" cy="6445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7164442" y="2204864"/>
            <a:ext cx="19795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  </a:t>
            </a:r>
            <a:r>
              <a:rPr lang="en-US" altLang="en-US" sz="1600" b="0" baseline="-25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LH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altLang="en-US" sz="1600" b="0" dirty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 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en-US" altLang="en-US" sz="1600" b="0" baseline="30000" dirty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7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 rad/s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Mesh convergence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531848"/>
            <a:ext cx="2251710" cy="113157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9" y="1531848"/>
            <a:ext cx="2251710" cy="112014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325" y="1531848"/>
            <a:ext cx="2251710" cy="112014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740913"/>
            <a:ext cx="2251710" cy="113157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453" y="2746628"/>
            <a:ext cx="2251710" cy="112014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25" y="2752343"/>
            <a:ext cx="2251710" cy="112014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3960653"/>
            <a:ext cx="2251710" cy="113157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3401" y="3966368"/>
            <a:ext cx="2251710" cy="112014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8325" y="3960653"/>
            <a:ext cx="2251710" cy="1120140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9672" y="5405204"/>
            <a:ext cx="2251710" cy="112014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3401" y="5405204"/>
            <a:ext cx="2251710" cy="1120140"/>
          </a:xfrm>
          <a:prstGeom prst="rect">
            <a:avLst/>
          </a:prstGeom>
        </p:spPr>
      </p:pic>
      <p:sp>
        <p:nvSpPr>
          <p:cNvPr id="84" name="Text Box 76"/>
          <p:cNvSpPr txBox="1">
            <a:spLocks noChangeArrowheads="1"/>
          </p:cNvSpPr>
          <p:nvPr/>
        </p:nvSpPr>
        <p:spPr bwMode="auto">
          <a:xfrm>
            <a:off x="467147" y="1531848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density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600" b="0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5" name="Text Box 76"/>
          <p:cNvSpPr txBox="1">
            <a:spLocks noChangeArrowheads="1"/>
          </p:cNvSpPr>
          <p:nvPr/>
        </p:nvSpPr>
        <p:spPr bwMode="auto">
          <a:xfrm>
            <a:off x="467147" y="3981336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Electron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temperature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(eV)</a:t>
            </a:r>
          </a:p>
        </p:txBody>
      </p:sp>
      <p:sp>
        <p:nvSpPr>
          <p:cNvPr id="86" name="Text Box 76"/>
          <p:cNvSpPr txBox="1">
            <a:spLocks noChangeArrowheads="1"/>
          </p:cNvSpPr>
          <p:nvPr/>
        </p:nvSpPr>
        <p:spPr bwMode="auto">
          <a:xfrm>
            <a:off x="467146" y="5405204"/>
            <a:ext cx="11525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 </a:t>
            </a:r>
            <a:r>
              <a:rPr lang="fr-FR" altLang="en-US" sz="1600" b="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field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(T)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7" name="Text Box 76"/>
          <p:cNvSpPr txBox="1">
            <a:spLocks noChangeArrowheads="1"/>
          </p:cNvSpPr>
          <p:nvPr/>
        </p:nvSpPr>
        <p:spPr bwMode="auto">
          <a:xfrm>
            <a:off x="467147" y="2752804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Electric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potential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(V)</a:t>
            </a:r>
          </a:p>
        </p:txBody>
      </p:sp>
      <p:sp>
        <p:nvSpPr>
          <p:cNvPr id="88" name="Text Box 76"/>
          <p:cNvSpPr txBox="1">
            <a:spLocks noChangeArrowheads="1"/>
          </p:cNvSpPr>
          <p:nvPr/>
        </p:nvSpPr>
        <p:spPr bwMode="auto">
          <a:xfrm>
            <a:off x="2442780" y="1162753"/>
            <a:ext cx="827881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64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128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9" name="Text Box 76"/>
          <p:cNvSpPr txBox="1">
            <a:spLocks noChangeArrowheads="1"/>
          </p:cNvSpPr>
          <p:nvPr/>
        </p:nvSpPr>
        <p:spPr bwMode="auto">
          <a:xfrm>
            <a:off x="4788024" y="1152752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128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256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0" name="Text Box 76"/>
          <p:cNvSpPr txBox="1">
            <a:spLocks noChangeArrowheads="1"/>
          </p:cNvSpPr>
          <p:nvPr/>
        </p:nvSpPr>
        <p:spPr bwMode="auto">
          <a:xfrm>
            <a:off x="7130239" y="1152753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256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512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Magnetized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column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291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505200"/>
            <a:ext cx="37877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6"/>
          <p:cNvSpPr txBox="1">
            <a:spLocks noChangeArrowheads="1"/>
          </p:cNvSpPr>
          <p:nvPr/>
        </p:nvSpPr>
        <p:spPr bwMode="auto">
          <a:xfrm>
            <a:off x="5602288" y="3734243"/>
            <a:ext cx="32686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CYBELE negative ion source for NBI under development @ CEA Cadarache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294" name="Text Box 38"/>
          <p:cNvSpPr txBox="1">
            <a:spLocks noChangeArrowheads="1"/>
          </p:cNvSpPr>
          <p:nvPr/>
        </p:nvSpPr>
        <p:spPr bwMode="auto">
          <a:xfrm>
            <a:off x="323850" y="1196752"/>
            <a:ext cx="49720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Classical problem: long (cylindrical) plasma column with axial magnetic field, relevant to some low temperature plasma devices (CYBELE, Mistral, Mirabelle, ... )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295" name="Text Box 76"/>
          <p:cNvSpPr txBox="1">
            <a:spLocks noChangeArrowheads="1"/>
          </p:cNvSpPr>
          <p:nvPr/>
        </p:nvSpPr>
        <p:spPr bwMode="auto">
          <a:xfrm>
            <a:off x="3132138" y="2952750"/>
            <a:ext cx="19097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sustained by RF heating or filaments located near center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296" name="Text Box 76"/>
          <p:cNvSpPr txBox="1">
            <a:spLocks noChangeArrowheads="1"/>
          </p:cNvSpPr>
          <p:nvPr/>
        </p:nvSpPr>
        <p:spPr bwMode="auto">
          <a:xfrm>
            <a:off x="395288" y="2936875"/>
            <a:ext cx="24685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Boundary conditions at ends of column play important role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2297" name="Connecteur droit avec flèche 2"/>
          <p:cNvCxnSpPr>
            <a:cxnSpLocks noChangeShapeType="1"/>
          </p:cNvCxnSpPr>
          <p:nvPr/>
        </p:nvCxnSpPr>
        <p:spPr bwMode="auto">
          <a:xfrm flipH="1">
            <a:off x="2813050" y="3692525"/>
            <a:ext cx="444500" cy="847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8" name="Text Box 79"/>
          <p:cNvSpPr txBox="1">
            <a:spLocks noChangeArrowheads="1"/>
          </p:cNvSpPr>
          <p:nvPr/>
        </p:nvSpPr>
        <p:spPr bwMode="auto">
          <a:xfrm>
            <a:off x="901700" y="5559425"/>
            <a:ext cx="18256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1.7 mTorr hydrogen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2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196752"/>
            <a:ext cx="182721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1196752"/>
            <a:ext cx="147320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159450" y="4747208"/>
            <a:ext cx="1721644" cy="16561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2">
                  <a:lumMod val="20000"/>
                  <a:lumOff val="80000"/>
                </a:schemeClr>
              </a:gs>
              <a:gs pos="79000">
                <a:schemeClr val="bg1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6443642" y="4963232"/>
            <a:ext cx="1224702" cy="1202072"/>
          </a:xfrm>
          <a:prstGeom prst="arc">
            <a:avLst>
              <a:gd name="adj1" fmla="val 11138248"/>
              <a:gd name="adj2" fmla="val 10171589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 flipV="1">
            <a:off x="7359585" y="5424468"/>
            <a:ext cx="521509" cy="1025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cteur droit avec flèche 8"/>
          <p:cNvCxnSpPr/>
          <p:nvPr/>
        </p:nvCxnSpPr>
        <p:spPr bwMode="auto">
          <a:xfrm>
            <a:off x="7236619" y="5877272"/>
            <a:ext cx="367084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cteur droit avec flèche 10"/>
          <p:cNvCxnSpPr/>
          <p:nvPr/>
        </p:nvCxnSpPr>
        <p:spPr bwMode="auto">
          <a:xfrm flipH="1">
            <a:off x="6532020" y="5805488"/>
            <a:ext cx="288032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6273711" y="5279049"/>
            <a:ext cx="437576" cy="1454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V="1">
            <a:off x="7164288" y="4747208"/>
            <a:ext cx="72331" cy="4819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7985956" y="5210616"/>
            <a:ext cx="7920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</a:t>
            </a:r>
            <a:r>
              <a:rPr lang="en-US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(</a:t>
            </a:r>
            <a:r>
              <a:rPr lang="en-US" altLang="en-US" sz="1600" b="0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nT</a:t>
            </a:r>
            <a:r>
              <a:rPr lang="en-US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) </a:t>
            </a: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pressure gradient</a:t>
            </a:r>
            <a:endParaRPr lang="en-US" altLang="en-US" sz="1600" b="0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" name="Text Box 76"/>
          <p:cNvSpPr txBox="1">
            <a:spLocks noChangeArrowheads="1"/>
          </p:cNvSpPr>
          <p:nvPr/>
        </p:nvSpPr>
        <p:spPr bwMode="auto">
          <a:xfrm>
            <a:off x="5004048" y="4841284"/>
            <a:ext cx="108232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 sz="1600" b="0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Symbol"/>
            </a:endParaRPr>
          </a:p>
          <a:p>
            <a:pPr algn="r"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</a:t>
            </a:r>
            <a:r>
              <a:rPr lang="en-US" altLang="en-US" sz="1600" b="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(</a:t>
            </a:r>
            <a:r>
              <a:rPr lang="en-US" altLang="en-US" sz="1600" b="0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nT</a:t>
            </a:r>
            <a:r>
              <a:rPr lang="en-US" altLang="en-US" sz="1600" b="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)</a:t>
            </a:r>
            <a:r>
              <a:rPr lang="en-US" altLang="en-US" sz="16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B</a:t>
            </a:r>
            <a:br>
              <a:rPr lang="en-US" altLang="en-US" sz="16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</a:br>
            <a:r>
              <a:rPr lang="en-US" altLang="en-US" sz="1600" b="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diamagnetic</a:t>
            </a:r>
            <a:br>
              <a:rPr lang="en-US" altLang="en-US" sz="1600" b="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</a:br>
            <a:r>
              <a:rPr lang="en-US" altLang="en-US" sz="1600" b="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drift</a:t>
            </a:r>
            <a:endParaRPr lang="en-US" alt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4" name="AutoShape 29"/>
          <p:cNvSpPr>
            <a:spLocks noChangeArrowheads="1"/>
          </p:cNvSpPr>
          <p:nvPr/>
        </p:nvSpPr>
        <p:spPr bwMode="auto">
          <a:xfrm>
            <a:off x="6270500" y="593034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6870030" y="5445224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6" name="AutoShape 29"/>
          <p:cNvSpPr>
            <a:spLocks noChangeArrowheads="1"/>
          </p:cNvSpPr>
          <p:nvPr/>
        </p:nvSpPr>
        <p:spPr bwMode="auto">
          <a:xfrm>
            <a:off x="6372200" y="494116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29"/>
          <p:cNvSpPr>
            <a:spLocks noChangeArrowheads="1"/>
          </p:cNvSpPr>
          <p:nvPr/>
        </p:nvSpPr>
        <p:spPr bwMode="auto">
          <a:xfrm>
            <a:off x="7587952" y="602128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29"/>
          <p:cNvSpPr>
            <a:spLocks noChangeArrowheads="1"/>
          </p:cNvSpPr>
          <p:nvPr/>
        </p:nvSpPr>
        <p:spPr bwMode="auto">
          <a:xfrm>
            <a:off x="7020272" y="5445224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29"/>
          <p:cNvSpPr>
            <a:spLocks noChangeArrowheads="1"/>
          </p:cNvSpPr>
          <p:nvPr/>
        </p:nvSpPr>
        <p:spPr bwMode="auto">
          <a:xfrm>
            <a:off x="7380312" y="486916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859716" y="6207115"/>
            <a:ext cx="418218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A. Simonin et al, Nucl. Fusion </a:t>
            </a:r>
            <a:r>
              <a:rPr lang="en-US" altLang="en-US" sz="160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55</a:t>
            </a:r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123020 (2015)</a:t>
            </a:r>
            <a:endParaRPr lang="en-US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Rotating instability in plasma column</a:t>
            </a:r>
          </a:p>
        </p:txBody>
      </p:sp>
      <p:sp>
        <p:nvSpPr>
          <p:cNvPr id="13315" name="Line 4"/>
          <p:cNvSpPr>
            <a:spLocks noChangeShapeType="1"/>
          </p:cNvSpPr>
          <p:nvPr/>
        </p:nvSpPr>
        <p:spPr bwMode="auto">
          <a:xfrm>
            <a:off x="5715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3316" name="Text Box 24"/>
          <p:cNvSpPr txBox="1">
            <a:spLocks noChangeArrowheads="1"/>
          </p:cNvSpPr>
          <p:nvPr/>
        </p:nvSpPr>
        <p:spPr bwMode="auto">
          <a:xfrm>
            <a:off x="2987824" y="5229200"/>
            <a:ext cx="244777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Successive CCD camera images </a:t>
            </a:r>
            <a:r>
              <a:rPr lang="fr-FR" altLang="en-US" sz="1600" b="0" dirty="0" err="1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taken</a:t>
            </a: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</a:t>
            </a:r>
            <a:r>
              <a:rPr lang="fr-FR" altLang="en-US" sz="1600" b="0" dirty="0" err="1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linear</a:t>
            </a: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plasma </a:t>
            </a:r>
            <a:r>
              <a:rPr lang="fr-FR" altLang="en-US" sz="1600" b="0" dirty="0" err="1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device</a:t>
            </a: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NAGDIS. </a:t>
            </a:r>
            <a:r>
              <a:rPr lang="fr-FR" altLang="en-US" sz="1600" b="0" dirty="0" err="1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From</a:t>
            </a: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H. Tanaka et al, </a:t>
            </a:r>
            <a:r>
              <a:rPr lang="fr-FR" altLang="en-US" sz="1600" b="0" dirty="0" err="1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Contrib</a:t>
            </a:r>
            <a:r>
              <a:rPr lang="fr-FR" altLang="en-US" sz="1600" b="0" dirty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Plasma Phys. 52 (2012)</a:t>
            </a:r>
          </a:p>
        </p:txBody>
      </p:sp>
      <p:sp>
        <p:nvSpPr>
          <p:cNvPr id="13317" name="Text Box 38"/>
          <p:cNvSpPr txBox="1">
            <a:spLocks noChangeArrowheads="1"/>
          </p:cNvSpPr>
          <p:nvPr/>
        </p:nvSpPr>
        <p:spPr bwMode="auto">
          <a:xfrm>
            <a:off x="395288" y="3933056"/>
            <a:ext cx="48974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tends to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develop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one or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two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"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arms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"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rotating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2-4×10</a:t>
            </a:r>
            <a:r>
              <a:rPr lang="fr-FR" altLang="en-US" sz="2000" b="0" baseline="30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rad/s, more or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less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as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rigid</a:t>
            </a:r>
            <a:r>
              <a:rPr lang="fr-FR" alt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altLang="en-US" sz="2000" b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objects</a:t>
            </a:r>
            <a:endParaRPr lang="fr-FR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18" name="Text Box 76"/>
          <p:cNvSpPr txBox="1">
            <a:spLocks noChangeArrowheads="1"/>
          </p:cNvSpPr>
          <p:nvPr/>
        </p:nvSpPr>
        <p:spPr bwMode="auto">
          <a:xfrm>
            <a:off x="5364163" y="3455988"/>
            <a:ext cx="9239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13 mT</a:t>
            </a:r>
          </a:p>
        </p:txBody>
      </p:sp>
      <p:sp>
        <p:nvSpPr>
          <p:cNvPr id="13319" name="Text Box 76"/>
          <p:cNvSpPr txBox="1">
            <a:spLocks noChangeArrowheads="1"/>
          </p:cNvSpPr>
          <p:nvPr/>
        </p:nvSpPr>
        <p:spPr bwMode="auto">
          <a:xfrm>
            <a:off x="3348038" y="3455988"/>
            <a:ext cx="9239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 mT</a:t>
            </a:r>
          </a:p>
        </p:txBody>
      </p:sp>
      <p:sp>
        <p:nvSpPr>
          <p:cNvPr id="13320" name="Text Box 76"/>
          <p:cNvSpPr txBox="1">
            <a:spLocks noChangeArrowheads="1"/>
          </p:cNvSpPr>
          <p:nvPr/>
        </p:nvSpPr>
        <p:spPr bwMode="auto">
          <a:xfrm>
            <a:off x="7407275" y="3455988"/>
            <a:ext cx="90963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17 mT</a:t>
            </a:r>
          </a:p>
        </p:txBody>
      </p:sp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79500"/>
            <a:ext cx="19113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607377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76"/>
          <p:cNvSpPr txBox="1">
            <a:spLocks noChangeArrowheads="1"/>
          </p:cNvSpPr>
          <p:nvPr/>
        </p:nvSpPr>
        <p:spPr bwMode="auto">
          <a:xfrm>
            <a:off x="900113" y="3455988"/>
            <a:ext cx="9239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 = 3.5 mT</a:t>
            </a:r>
          </a:p>
        </p:txBody>
      </p:sp>
      <p:sp>
        <p:nvSpPr>
          <p:cNvPr id="2" name="Arc 1"/>
          <p:cNvSpPr/>
          <p:nvPr/>
        </p:nvSpPr>
        <p:spPr bwMode="auto">
          <a:xfrm>
            <a:off x="4797425" y="1728788"/>
            <a:ext cx="1582738" cy="1511300"/>
          </a:xfrm>
          <a:prstGeom prst="arc">
            <a:avLst>
              <a:gd name="adj1" fmla="val 13706669"/>
              <a:gd name="adj2" fmla="val 17587001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rc 16"/>
          <p:cNvSpPr/>
          <p:nvPr/>
        </p:nvSpPr>
        <p:spPr bwMode="auto">
          <a:xfrm>
            <a:off x="4787900" y="1728788"/>
            <a:ext cx="1584325" cy="1511300"/>
          </a:xfrm>
          <a:prstGeom prst="arc">
            <a:avLst>
              <a:gd name="adj1" fmla="val 3328450"/>
              <a:gd name="adj2" fmla="val 6972869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3748088"/>
            <a:ext cx="3360737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9" y="4941168"/>
            <a:ext cx="2351755" cy="18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Plasma parameters in column</a:t>
            </a: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4340" name="Text Box 76"/>
          <p:cNvSpPr txBox="1">
            <a:spLocks noChangeArrowheads="1"/>
          </p:cNvSpPr>
          <p:nvPr/>
        </p:nvSpPr>
        <p:spPr bwMode="auto">
          <a:xfrm>
            <a:off x="179388" y="3860800"/>
            <a:ext cx="107791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Conducting </a:t>
            </a:r>
          </a:p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walls at end of column</a:t>
            </a:r>
          </a:p>
        </p:txBody>
      </p:sp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3086100"/>
            <a:ext cx="49355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/>
          <a:stretch>
            <a:fillRect/>
          </a:stretch>
        </p:blipFill>
        <p:spPr bwMode="auto">
          <a:xfrm>
            <a:off x="1257300" y="5000625"/>
            <a:ext cx="4953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b="14011"/>
          <a:stretch>
            <a:fillRect/>
          </a:stretch>
        </p:blipFill>
        <p:spPr bwMode="auto">
          <a:xfrm>
            <a:off x="6491288" y="3603625"/>
            <a:ext cx="24018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3482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76"/>
          <p:cNvSpPr txBox="1">
            <a:spLocks noChangeArrowheads="1"/>
          </p:cNvSpPr>
          <p:nvPr/>
        </p:nvSpPr>
        <p:spPr bwMode="auto">
          <a:xfrm>
            <a:off x="179388" y="5589588"/>
            <a:ext cx="10779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Dielectric walls</a:t>
            </a:r>
          </a:p>
        </p:txBody>
      </p:sp>
      <p:sp>
        <p:nvSpPr>
          <p:cNvPr id="14346" name="Text Box 76"/>
          <p:cNvSpPr txBox="1">
            <a:spLocks noChangeArrowheads="1"/>
          </p:cNvSpPr>
          <p:nvPr/>
        </p:nvSpPr>
        <p:spPr bwMode="auto">
          <a:xfrm>
            <a:off x="6659563" y="5732463"/>
            <a:ext cx="2255837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Current density toward walls at end of column</a:t>
            </a:r>
          </a:p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(Simon short-ciruit)</a:t>
            </a:r>
          </a:p>
        </p:txBody>
      </p:sp>
      <p:sp>
        <p:nvSpPr>
          <p:cNvPr id="14347" name="Text Box 76"/>
          <p:cNvSpPr txBox="1">
            <a:spLocks noChangeArrowheads="1"/>
          </p:cNvSpPr>
          <p:nvPr/>
        </p:nvSpPr>
        <p:spPr bwMode="auto">
          <a:xfrm>
            <a:off x="323850" y="1712913"/>
            <a:ext cx="13652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Time-averaged</a:t>
            </a:r>
          </a:p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radial profiles</a:t>
            </a:r>
          </a:p>
        </p:txBody>
      </p:sp>
      <p:sp>
        <p:nvSpPr>
          <p:cNvPr id="14348" name="Text Box 76"/>
          <p:cNvSpPr txBox="1">
            <a:spLocks noChangeArrowheads="1"/>
          </p:cNvSpPr>
          <p:nvPr/>
        </p:nvSpPr>
        <p:spPr bwMode="auto">
          <a:xfrm>
            <a:off x="7524750" y="1436688"/>
            <a:ext cx="1439863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Azimuthal profiles in rotating frame</a:t>
            </a:r>
          </a:p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 2.25×10</a:t>
            </a:r>
            <a:r>
              <a:rPr lang="fr-FR" altLang="en-US" sz="1600" b="0" baseline="30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</a:t>
            </a: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rad/s</a:t>
            </a:r>
          </a:p>
        </p:txBody>
      </p:sp>
      <p:sp>
        <p:nvSpPr>
          <p:cNvPr id="14349" name="Text Box 76"/>
          <p:cNvSpPr txBox="1">
            <a:spLocks noChangeArrowheads="1"/>
          </p:cNvSpPr>
          <p:nvPr/>
        </p:nvSpPr>
        <p:spPr bwMode="auto">
          <a:xfrm>
            <a:off x="323850" y="1079500"/>
            <a:ext cx="9239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 = 10 mT</a:t>
            </a:r>
          </a:p>
        </p:txBody>
      </p:sp>
      <p:sp>
        <p:nvSpPr>
          <p:cNvPr id="14350" name="Text Box 76"/>
          <p:cNvSpPr txBox="1">
            <a:spLocks noChangeArrowheads="1"/>
          </p:cNvSpPr>
          <p:nvPr/>
        </p:nvSpPr>
        <p:spPr bwMode="auto">
          <a:xfrm>
            <a:off x="7524750" y="3213100"/>
            <a:ext cx="14017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 loss &gt;&gt; i loss</a:t>
            </a:r>
            <a:endParaRPr lang="fr-FR" altLang="en-US" sz="1600" b="0" baseline="-250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 flipH="1">
            <a:off x="7424738" y="3487738"/>
            <a:ext cx="387350" cy="1231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2" name="Text Box 76"/>
          <p:cNvSpPr txBox="1">
            <a:spLocks noChangeArrowheads="1"/>
          </p:cNvSpPr>
          <p:nvPr/>
        </p:nvSpPr>
        <p:spPr bwMode="auto">
          <a:xfrm>
            <a:off x="6475413" y="3487738"/>
            <a:ext cx="14097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 loss &gt; e loss</a:t>
            </a:r>
            <a:endParaRPr lang="fr-FR" altLang="en-US" sz="1600" b="0" baseline="-250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4353" name="Connecteur droit avec flèche 60"/>
          <p:cNvCxnSpPr>
            <a:cxnSpLocks noChangeShapeType="1"/>
          </p:cNvCxnSpPr>
          <p:nvPr/>
        </p:nvCxnSpPr>
        <p:spPr bwMode="auto">
          <a:xfrm>
            <a:off x="7019925" y="3733800"/>
            <a:ext cx="73025" cy="5842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911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Mesh convergence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8" name="Text Box 76"/>
          <p:cNvSpPr txBox="1">
            <a:spLocks noChangeArrowheads="1"/>
          </p:cNvSpPr>
          <p:nvPr/>
        </p:nvSpPr>
        <p:spPr bwMode="auto">
          <a:xfrm>
            <a:off x="467147" y="1393081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density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600" b="0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467147" y="4995069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Electron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temperature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(eV)</a:t>
            </a:r>
          </a:p>
        </p:txBody>
      </p:sp>
      <p:sp>
        <p:nvSpPr>
          <p:cNvPr id="30" name="Text Box 76"/>
          <p:cNvSpPr txBox="1">
            <a:spLocks noChangeArrowheads="1"/>
          </p:cNvSpPr>
          <p:nvPr/>
        </p:nvSpPr>
        <p:spPr bwMode="auto">
          <a:xfrm>
            <a:off x="467147" y="3212976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Electric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potential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(V)</a:t>
            </a:r>
          </a:p>
        </p:txBody>
      </p:sp>
      <p:sp>
        <p:nvSpPr>
          <p:cNvPr id="31" name="Text Box 76"/>
          <p:cNvSpPr txBox="1">
            <a:spLocks noChangeArrowheads="1"/>
          </p:cNvSpPr>
          <p:nvPr/>
        </p:nvSpPr>
        <p:spPr bwMode="auto">
          <a:xfrm>
            <a:off x="2159943" y="1069090"/>
            <a:ext cx="827881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3232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3902439" y="1069089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64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64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" name="Text Box 76"/>
          <p:cNvSpPr txBox="1">
            <a:spLocks noChangeArrowheads="1"/>
          </p:cNvSpPr>
          <p:nvPr/>
        </p:nvSpPr>
        <p:spPr bwMode="auto">
          <a:xfrm>
            <a:off x="5724128" y="1069090"/>
            <a:ext cx="827881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128</a:t>
            </a: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128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4" name="Text Box 76"/>
          <p:cNvSpPr txBox="1">
            <a:spLocks noChangeArrowheads="1"/>
          </p:cNvSpPr>
          <p:nvPr/>
        </p:nvSpPr>
        <p:spPr bwMode="auto">
          <a:xfrm>
            <a:off x="7594738" y="1069090"/>
            <a:ext cx="827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256256</a:t>
            </a:r>
            <a:endParaRPr lang="fr-FR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17" y="1401227"/>
            <a:ext cx="1688783" cy="168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212976"/>
            <a:ext cx="1688782" cy="168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95068"/>
            <a:ext cx="1706889" cy="17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82" y="1401229"/>
            <a:ext cx="1688781" cy="168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63" y="3221037"/>
            <a:ext cx="1693109" cy="16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63" y="5013176"/>
            <a:ext cx="1688783" cy="168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13175"/>
            <a:ext cx="1688781" cy="168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1701170" cy="170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93081"/>
            <a:ext cx="1696931" cy="169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99" y="1390699"/>
            <a:ext cx="1699311" cy="169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99" y="3212976"/>
            <a:ext cx="1688782" cy="168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95" y="5020912"/>
            <a:ext cx="1681044" cy="168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9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 bwMode="auto">
          <a:xfrm>
            <a:off x="6084888" y="3767138"/>
            <a:ext cx="269875" cy="17494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E×B discharge in Hall thruster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2846388" y="3767138"/>
            <a:ext cx="3584575" cy="17494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2" name="AutoShape 29"/>
          <p:cNvSpPr>
            <a:spLocks noChangeArrowheads="1"/>
          </p:cNvSpPr>
          <p:nvPr/>
        </p:nvSpPr>
        <p:spPr bwMode="auto">
          <a:xfrm>
            <a:off x="4514850" y="419100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3" name="AutoShape 29"/>
          <p:cNvSpPr>
            <a:spLocks noChangeArrowheads="1"/>
          </p:cNvSpPr>
          <p:nvPr/>
        </p:nvSpPr>
        <p:spPr bwMode="auto">
          <a:xfrm>
            <a:off x="4846638" y="397827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4" name="AutoShape 29"/>
          <p:cNvSpPr>
            <a:spLocks noChangeArrowheads="1"/>
          </p:cNvSpPr>
          <p:nvPr/>
        </p:nvSpPr>
        <p:spPr bwMode="auto">
          <a:xfrm>
            <a:off x="4537075" y="382587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5" name="Text Box 79"/>
          <p:cNvSpPr txBox="1">
            <a:spLocks noChangeArrowheads="1"/>
          </p:cNvSpPr>
          <p:nvPr/>
        </p:nvSpPr>
        <p:spPr bwMode="auto">
          <a:xfrm>
            <a:off x="5076825" y="2620963"/>
            <a:ext cx="23749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Cathode: </a:t>
            </a:r>
          </a:p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injection // B of fixed electron current</a:t>
            </a:r>
            <a:endParaRPr lang="fr-FR" altLang="en-US" sz="16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4586" name="Connecteur droit avec flèche 53"/>
          <p:cNvCxnSpPr>
            <a:cxnSpLocks noChangeShapeType="1"/>
          </p:cNvCxnSpPr>
          <p:nvPr/>
        </p:nvCxnSpPr>
        <p:spPr bwMode="auto">
          <a:xfrm>
            <a:off x="2790825" y="6148388"/>
            <a:ext cx="3592513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87" name="Text Box 79"/>
          <p:cNvSpPr txBox="1">
            <a:spLocks noChangeArrowheads="1"/>
          </p:cNvSpPr>
          <p:nvPr/>
        </p:nvSpPr>
        <p:spPr bwMode="auto">
          <a:xfrm>
            <a:off x="4335463" y="6207125"/>
            <a:ext cx="1460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Axial size 5 cm</a:t>
            </a:r>
            <a:endParaRPr lang="fr-FR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4588" name="Connecteur droit 55"/>
          <p:cNvCxnSpPr>
            <a:cxnSpLocks noChangeShapeType="1"/>
          </p:cNvCxnSpPr>
          <p:nvPr/>
        </p:nvCxnSpPr>
        <p:spPr bwMode="auto">
          <a:xfrm>
            <a:off x="2846388" y="3767138"/>
            <a:ext cx="3570287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89" name="Connecteur droit 56"/>
          <p:cNvCxnSpPr>
            <a:cxnSpLocks noChangeShapeType="1"/>
          </p:cNvCxnSpPr>
          <p:nvPr/>
        </p:nvCxnSpPr>
        <p:spPr bwMode="auto">
          <a:xfrm>
            <a:off x="2846388" y="5516563"/>
            <a:ext cx="3584575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90" name="Text Box 79"/>
          <p:cNvSpPr txBox="1">
            <a:spLocks noChangeArrowheads="1"/>
          </p:cNvSpPr>
          <p:nvPr/>
        </p:nvSpPr>
        <p:spPr bwMode="auto">
          <a:xfrm>
            <a:off x="3492500" y="5614988"/>
            <a:ext cx="24812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Periodic boundary conditions</a:t>
            </a:r>
          </a:p>
        </p:txBody>
      </p:sp>
      <p:sp>
        <p:nvSpPr>
          <p:cNvPr id="24591" name="Text Box 79"/>
          <p:cNvSpPr txBox="1">
            <a:spLocks noChangeArrowheads="1"/>
          </p:cNvSpPr>
          <p:nvPr/>
        </p:nvSpPr>
        <p:spPr bwMode="auto">
          <a:xfrm>
            <a:off x="2984500" y="4216400"/>
            <a:ext cx="8032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Fixed gas density</a:t>
            </a:r>
          </a:p>
        </p:txBody>
      </p:sp>
      <p:sp>
        <p:nvSpPr>
          <p:cNvPr id="24592" name="Text Box 79"/>
          <p:cNvSpPr txBox="1">
            <a:spLocks noChangeArrowheads="1"/>
          </p:cNvSpPr>
          <p:nvPr/>
        </p:nvSpPr>
        <p:spPr bwMode="auto">
          <a:xfrm>
            <a:off x="5114925" y="4760913"/>
            <a:ext cx="2492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2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</a:p>
        </p:txBody>
      </p:sp>
      <p:cxnSp>
        <p:nvCxnSpPr>
          <p:cNvPr id="24593" name="Connecteur droit 80913"/>
          <p:cNvCxnSpPr>
            <a:cxnSpLocks noChangeShapeType="1"/>
          </p:cNvCxnSpPr>
          <p:nvPr/>
        </p:nvCxnSpPr>
        <p:spPr bwMode="auto">
          <a:xfrm>
            <a:off x="2846388" y="3729038"/>
            <a:ext cx="0" cy="17875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94" name="Text Box 79"/>
          <p:cNvSpPr txBox="1">
            <a:spLocks noChangeArrowheads="1"/>
          </p:cNvSpPr>
          <p:nvPr/>
        </p:nvSpPr>
        <p:spPr bwMode="auto">
          <a:xfrm>
            <a:off x="1547813" y="4083050"/>
            <a:ext cx="1223962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Anode: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sheath model with fixed wall potential</a:t>
            </a:r>
          </a:p>
        </p:txBody>
      </p:sp>
      <p:cxnSp>
        <p:nvCxnSpPr>
          <p:cNvPr id="24595" name="Connecteur droit 80913"/>
          <p:cNvCxnSpPr>
            <a:cxnSpLocks noChangeShapeType="1"/>
          </p:cNvCxnSpPr>
          <p:nvPr/>
        </p:nvCxnSpPr>
        <p:spPr bwMode="auto">
          <a:xfrm>
            <a:off x="6430963" y="3748088"/>
            <a:ext cx="0" cy="17875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96" name="Forme libre 58"/>
          <p:cNvSpPr>
            <a:spLocks/>
          </p:cNvSpPr>
          <p:nvPr/>
        </p:nvSpPr>
        <p:spPr bwMode="auto">
          <a:xfrm>
            <a:off x="2916238" y="3986213"/>
            <a:ext cx="3311525" cy="1458912"/>
          </a:xfrm>
          <a:custGeom>
            <a:avLst/>
            <a:gdLst>
              <a:gd name="T0" fmla="*/ 0 w 3573517"/>
              <a:gd name="T1" fmla="*/ 0 h 1650124"/>
              <a:gd name="T2" fmla="*/ 1029033 w 3573517"/>
              <a:gd name="T3" fmla="*/ 377756 h 1650124"/>
              <a:gd name="T4" fmla="*/ 1413874 w 3573517"/>
              <a:gd name="T5" fmla="*/ 958919 h 1650124"/>
              <a:gd name="T6" fmla="*/ 2844480 w 3573517"/>
              <a:gd name="T7" fmla="*/ 1140532 h 16501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3517" h="1650124">
                <a:moveTo>
                  <a:pt x="0" y="0"/>
                </a:moveTo>
                <a:cubicBezTo>
                  <a:pt x="498366" y="157655"/>
                  <a:pt x="996732" y="315311"/>
                  <a:pt x="1292773" y="546538"/>
                </a:cubicBezTo>
                <a:cubicBezTo>
                  <a:pt x="1588814" y="777765"/>
                  <a:pt x="1396124" y="1203434"/>
                  <a:pt x="1776248" y="1387365"/>
                </a:cubicBezTo>
                <a:cubicBezTo>
                  <a:pt x="2156372" y="1571296"/>
                  <a:pt x="2864944" y="1610710"/>
                  <a:pt x="3573517" y="1650124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7" name="AutoShape 29"/>
          <p:cNvSpPr>
            <a:spLocks noChangeArrowheads="1"/>
          </p:cNvSpPr>
          <p:nvPr/>
        </p:nvSpPr>
        <p:spPr bwMode="auto">
          <a:xfrm>
            <a:off x="4508500" y="527367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98" name="AutoShape 29"/>
          <p:cNvSpPr>
            <a:spLocks noChangeArrowheads="1"/>
          </p:cNvSpPr>
          <p:nvPr/>
        </p:nvSpPr>
        <p:spPr bwMode="auto">
          <a:xfrm>
            <a:off x="4827588" y="474186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99" name="AutoShape 29"/>
          <p:cNvSpPr>
            <a:spLocks noChangeArrowheads="1"/>
          </p:cNvSpPr>
          <p:nvPr/>
        </p:nvSpPr>
        <p:spPr bwMode="auto">
          <a:xfrm>
            <a:off x="4518025" y="455453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0" name="AutoShape 29"/>
          <p:cNvSpPr>
            <a:spLocks noChangeArrowheads="1"/>
          </p:cNvSpPr>
          <p:nvPr/>
        </p:nvSpPr>
        <p:spPr bwMode="auto">
          <a:xfrm>
            <a:off x="4859338" y="510381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1" name="AutoShape 29"/>
          <p:cNvSpPr>
            <a:spLocks noChangeArrowheads="1"/>
          </p:cNvSpPr>
          <p:nvPr/>
        </p:nvSpPr>
        <p:spPr bwMode="auto">
          <a:xfrm>
            <a:off x="4518025" y="491648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2" name="AutoShape 29"/>
          <p:cNvSpPr>
            <a:spLocks noChangeArrowheads="1"/>
          </p:cNvSpPr>
          <p:nvPr/>
        </p:nvSpPr>
        <p:spPr bwMode="auto">
          <a:xfrm>
            <a:off x="4846638" y="434022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3" name="Text Box 79"/>
          <p:cNvSpPr txBox="1">
            <a:spLocks noChangeArrowheads="1"/>
          </p:cNvSpPr>
          <p:nvPr/>
        </p:nvSpPr>
        <p:spPr bwMode="auto">
          <a:xfrm>
            <a:off x="5148263" y="3916363"/>
            <a:ext cx="8255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Magnetic field max 170 G</a:t>
            </a:r>
          </a:p>
        </p:txBody>
      </p:sp>
      <p:sp>
        <p:nvSpPr>
          <p:cNvPr id="24604" name="Text Box 79"/>
          <p:cNvSpPr txBox="1">
            <a:spLocks noChangeArrowheads="1"/>
          </p:cNvSpPr>
          <p:nvPr/>
        </p:nvSpPr>
        <p:spPr bwMode="auto">
          <a:xfrm>
            <a:off x="6588125" y="4060825"/>
            <a:ext cx="1871663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Plume: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full ion absorption, zero local current density</a:t>
            </a:r>
          </a:p>
        </p:txBody>
      </p:sp>
      <p:cxnSp>
        <p:nvCxnSpPr>
          <p:cNvPr id="24605" name="Connecteur droit avec flèche 21503"/>
          <p:cNvCxnSpPr>
            <a:cxnSpLocks noChangeShapeType="1"/>
          </p:cNvCxnSpPr>
          <p:nvPr/>
        </p:nvCxnSpPr>
        <p:spPr bwMode="auto">
          <a:xfrm>
            <a:off x="6189663" y="3368675"/>
            <a:ext cx="0" cy="6921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6" name="Connecteur droit avec flèche 84"/>
          <p:cNvCxnSpPr>
            <a:cxnSpLocks noChangeShapeType="1"/>
          </p:cNvCxnSpPr>
          <p:nvPr/>
        </p:nvCxnSpPr>
        <p:spPr bwMode="auto">
          <a:xfrm>
            <a:off x="3924300" y="3340100"/>
            <a:ext cx="0" cy="7143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07" name="Text Box 79"/>
          <p:cNvSpPr txBox="1">
            <a:spLocks noChangeArrowheads="1"/>
          </p:cNvSpPr>
          <p:nvPr/>
        </p:nvSpPr>
        <p:spPr bwMode="auto">
          <a:xfrm>
            <a:off x="2279650" y="2620963"/>
            <a:ext cx="2652713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Dielectric walls: </a:t>
            </a:r>
          </a:p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current-free plasma losses // B</a:t>
            </a:r>
          </a:p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Radial size 1.5 cm</a:t>
            </a:r>
            <a:endParaRPr lang="fr-FR" altLang="en-US" sz="16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608" name="Text Box 79"/>
          <p:cNvSpPr txBox="1">
            <a:spLocks noChangeArrowheads="1"/>
          </p:cNvSpPr>
          <p:nvPr/>
        </p:nvSpPr>
        <p:spPr bwMode="auto">
          <a:xfrm>
            <a:off x="395288" y="5595938"/>
            <a:ext cx="10874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Azimuthal size 2.5 cm</a:t>
            </a:r>
            <a:endParaRPr lang="fr-FR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609" name="AutoShape 29"/>
          <p:cNvSpPr>
            <a:spLocks noChangeArrowheads="1"/>
          </p:cNvSpPr>
          <p:nvPr/>
        </p:nvSpPr>
        <p:spPr bwMode="auto">
          <a:xfrm>
            <a:off x="4427538" y="318770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cxnSp>
        <p:nvCxnSpPr>
          <p:cNvPr id="24610" name="Connecteur droit avec flèche 53"/>
          <p:cNvCxnSpPr>
            <a:cxnSpLocks noChangeShapeType="1"/>
          </p:cNvCxnSpPr>
          <p:nvPr/>
        </p:nvCxnSpPr>
        <p:spPr bwMode="auto">
          <a:xfrm flipV="1">
            <a:off x="896938" y="3717925"/>
            <a:ext cx="3175" cy="17526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11" name="Forme libre 5"/>
          <p:cNvSpPr>
            <a:spLocks/>
          </p:cNvSpPr>
          <p:nvPr/>
        </p:nvSpPr>
        <p:spPr bwMode="auto">
          <a:xfrm>
            <a:off x="2916238" y="4473575"/>
            <a:ext cx="3311525" cy="996950"/>
          </a:xfrm>
          <a:custGeom>
            <a:avLst/>
            <a:gdLst>
              <a:gd name="T0" fmla="*/ 0 w 2963917"/>
              <a:gd name="T1" fmla="*/ 1294427 h 874936"/>
              <a:gd name="T2" fmla="*/ 1275653 w 2963917"/>
              <a:gd name="T3" fmla="*/ 1030085 h 874936"/>
              <a:gd name="T4" fmla="*/ 2082101 w 2963917"/>
              <a:gd name="T5" fmla="*/ 3815 h 874936"/>
              <a:gd name="T6" fmla="*/ 3387080 w 2963917"/>
              <a:gd name="T7" fmla="*/ 687995 h 874936"/>
              <a:gd name="T8" fmla="*/ 4134877 w 2963917"/>
              <a:gd name="T9" fmla="*/ 859040 h 8749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63917" h="874936">
                <a:moveTo>
                  <a:pt x="0" y="874936"/>
                </a:moveTo>
                <a:cubicBezTo>
                  <a:pt x="332827" y="858295"/>
                  <a:pt x="665655" y="841654"/>
                  <a:pt x="914400" y="696261"/>
                </a:cubicBezTo>
                <a:cubicBezTo>
                  <a:pt x="1163145" y="550868"/>
                  <a:pt x="1240221" y="41116"/>
                  <a:pt x="1492469" y="2578"/>
                </a:cubicBezTo>
                <a:cubicBezTo>
                  <a:pt x="1744717" y="-35960"/>
                  <a:pt x="2182649" y="368688"/>
                  <a:pt x="2427890" y="465033"/>
                </a:cubicBezTo>
                <a:cubicBezTo>
                  <a:pt x="2673131" y="561378"/>
                  <a:pt x="2818524" y="571012"/>
                  <a:pt x="2963917" y="580647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612" name="Text Box 38"/>
          <p:cNvSpPr txBox="1">
            <a:spLocks noChangeArrowheads="1"/>
          </p:cNvSpPr>
          <p:nvPr/>
        </p:nvSpPr>
        <p:spPr bwMode="auto">
          <a:xfrm>
            <a:off x="534988" y="1052513"/>
            <a:ext cx="80994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Plasma sustainment depends directly on magnetized transport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Transport due to applied voltage rather than pressure gradient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Neutral gas depletion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52400" y="260648"/>
            <a:ext cx="88392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lectron </a:t>
            </a: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transport in Hall thruster</a:t>
            </a:r>
          </a:p>
          <a:p>
            <a:pPr algn="ctr"/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5611"/>
            <a:ext cx="85899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1258888" y="2411636"/>
            <a:ext cx="2714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240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1127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914689"/>
              </p:ext>
            </p:extLst>
          </p:nvPr>
        </p:nvGraphicFramePr>
        <p:xfrm>
          <a:off x="4715074" y="5703059"/>
          <a:ext cx="3817366" cy="37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2" name="Equation" r:id="rId4" imgW="2870200" imgH="279400" progId="Equation.DSMT4">
                  <p:embed/>
                </p:oleObj>
              </mc:Choice>
              <mc:Fallback>
                <p:oleObj name="Equation" r:id="rId4" imgW="2870200" imgH="279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5074" y="5703059"/>
                        <a:ext cx="3817366" cy="371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6"/>
          <p:cNvSpPr txBox="1">
            <a:spLocks noChangeArrowheads="1"/>
          </p:cNvSpPr>
          <p:nvPr/>
        </p:nvSpPr>
        <p:spPr bwMode="auto">
          <a:xfrm>
            <a:off x="4139952" y="6093296"/>
            <a:ext cx="44885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Conductance 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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Voltage = Current   (Ohm's law)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2428875" y="2060798"/>
            <a:ext cx="7747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electrons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73" name="Text Box 38"/>
          <p:cNvSpPr txBox="1">
            <a:spLocks noChangeArrowheads="1"/>
          </p:cNvSpPr>
          <p:nvPr/>
        </p:nvSpPr>
        <p:spPr bwMode="auto">
          <a:xfrm>
            <a:off x="468313" y="3573016"/>
            <a:ext cx="6553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altLang="fr-F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Along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fr-F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large mobility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→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Boltzmann equilibrium:</a:t>
            </a:r>
            <a:b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en-US" altLang="fr-FR" sz="20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n-US" altLang="fr-FR" sz="20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Across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fr-F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transport by small perpendicular mobility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</a:t>
            </a:r>
            <a:endParaRPr lang="en-US" altLang="fr-FR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11274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367585"/>
              </p:ext>
            </p:extLst>
          </p:nvPr>
        </p:nvGraphicFramePr>
        <p:xfrm>
          <a:off x="4953280" y="4016945"/>
          <a:ext cx="2043518" cy="3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3" name="Equation" r:id="rId6" imgW="1536480" imgH="241200" progId="Equation.DSMT4">
                  <p:embed/>
                </p:oleObj>
              </mc:Choice>
              <mc:Fallback>
                <p:oleObj name="Equation" r:id="rId6" imgW="1536480" imgH="241200" progId="Equation.DSMT4">
                  <p:embed/>
                  <p:pic>
                    <p:nvPicPr>
                      <p:cNvPr id="0" name="Obje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280" y="4016945"/>
                        <a:ext cx="2043518" cy="320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Forme libre 41"/>
          <p:cNvSpPr>
            <a:spLocks/>
          </p:cNvSpPr>
          <p:nvPr/>
        </p:nvSpPr>
        <p:spPr bwMode="auto">
          <a:xfrm>
            <a:off x="827088" y="2398936"/>
            <a:ext cx="2613025" cy="452437"/>
          </a:xfrm>
          <a:custGeom>
            <a:avLst/>
            <a:gdLst>
              <a:gd name="T0" fmla="*/ 0 w 2806810"/>
              <a:gd name="T1" fmla="*/ 107472 h 620390"/>
              <a:gd name="T2" fmla="*/ 320649 w 2806810"/>
              <a:gd name="T3" fmla="*/ 84056 h 620390"/>
              <a:gd name="T4" fmla="*/ 476116 w 2806810"/>
              <a:gd name="T5" fmla="*/ 32 h 620390"/>
              <a:gd name="T6" fmla="*/ 706076 w 2806810"/>
              <a:gd name="T7" fmla="*/ 74414 h 620390"/>
              <a:gd name="T8" fmla="*/ 1143323 w 2806810"/>
              <a:gd name="T9" fmla="*/ 107472 h 6203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6810" h="620390">
                <a:moveTo>
                  <a:pt x="0" y="620390"/>
                </a:moveTo>
                <a:cubicBezTo>
                  <a:pt x="296186" y="604487"/>
                  <a:pt x="592372" y="588585"/>
                  <a:pt x="787179" y="485218"/>
                </a:cubicBezTo>
                <a:cubicBezTo>
                  <a:pt x="981986" y="381851"/>
                  <a:pt x="1011141" y="9464"/>
                  <a:pt x="1168842" y="188"/>
                </a:cubicBezTo>
                <a:cubicBezTo>
                  <a:pt x="1326543" y="-9088"/>
                  <a:pt x="1460389" y="326192"/>
                  <a:pt x="1733384" y="429559"/>
                </a:cubicBezTo>
                <a:cubicBezTo>
                  <a:pt x="2006379" y="532926"/>
                  <a:pt x="2406594" y="576658"/>
                  <a:pt x="2806810" y="620390"/>
                </a:cubicBezTo>
              </a:path>
            </a:pathLst>
          </a:custGeom>
          <a:solidFill>
            <a:srgbClr val="FF6600">
              <a:alpha val="21176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276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442320"/>
              </p:ext>
            </p:extLst>
          </p:nvPr>
        </p:nvGraphicFramePr>
        <p:xfrm>
          <a:off x="7074131" y="4838963"/>
          <a:ext cx="1131206" cy="54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4" name="Equation" r:id="rId8" imgW="850531" imgH="406224" progId="Equation.DSMT4">
                  <p:embed/>
                </p:oleObj>
              </mc:Choice>
              <mc:Fallback>
                <p:oleObj name="Equation" r:id="rId8" imgW="850531" imgH="406224" progId="Equation.DSMT4">
                  <p:embed/>
                  <p:pic>
                    <p:nvPicPr>
                      <p:cNvPr id="0" name="Obje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4131" y="4838963"/>
                        <a:ext cx="1131206" cy="540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Text Box 24"/>
          <p:cNvSpPr txBox="1">
            <a:spLocks noChangeArrowheads="1"/>
          </p:cNvSpPr>
          <p:nvPr/>
        </p:nvSpPr>
        <p:spPr bwMode="auto">
          <a:xfrm>
            <a:off x="107950" y="2132236"/>
            <a:ext cx="8048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300 V</a:t>
            </a:r>
            <a:endParaRPr lang="en-US" altLang="en-US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78" name="Text Box 24"/>
          <p:cNvSpPr txBox="1">
            <a:spLocks noChangeArrowheads="1"/>
          </p:cNvSpPr>
          <p:nvPr/>
        </p:nvSpPr>
        <p:spPr bwMode="auto">
          <a:xfrm>
            <a:off x="2946400" y="1052736"/>
            <a:ext cx="4016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 V</a:t>
            </a:r>
            <a:endParaRPr lang="en-US" altLang="en-US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79" name="Forme libre 23"/>
          <p:cNvSpPr>
            <a:spLocks/>
          </p:cNvSpPr>
          <p:nvPr/>
        </p:nvSpPr>
        <p:spPr bwMode="auto">
          <a:xfrm>
            <a:off x="2268538" y="1771873"/>
            <a:ext cx="1008062" cy="752475"/>
          </a:xfrm>
          <a:custGeom>
            <a:avLst/>
            <a:gdLst>
              <a:gd name="T0" fmla="*/ 913180 w 827445"/>
              <a:gd name="T1" fmla="*/ 0 h 734729"/>
              <a:gd name="T2" fmla="*/ 997152 w 827445"/>
              <a:gd name="T3" fmla="*/ 313363 h 734729"/>
              <a:gd name="T4" fmla="*/ 713751 w 827445"/>
              <a:gd name="T5" fmla="*/ 445307 h 734729"/>
              <a:gd name="T6" fmla="*/ 0 w 827445"/>
              <a:gd name="T7" fmla="*/ 467297 h 7347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7445" h="734729">
                <a:moveTo>
                  <a:pt x="750498" y="0"/>
                </a:moveTo>
                <a:cubicBezTo>
                  <a:pt x="798662" y="187624"/>
                  <a:pt x="846826" y="375249"/>
                  <a:pt x="819509" y="491706"/>
                </a:cubicBezTo>
                <a:cubicBezTo>
                  <a:pt x="792192" y="608163"/>
                  <a:pt x="723181" y="658484"/>
                  <a:pt x="586596" y="698740"/>
                </a:cubicBezTo>
                <a:cubicBezTo>
                  <a:pt x="450011" y="738996"/>
                  <a:pt x="225005" y="736120"/>
                  <a:pt x="0" y="733245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712788" y="5199003"/>
            <a:ext cx="52276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Electric potential drop in magnetic field barrier to satisfy current continuity:</a:t>
            </a:r>
          </a:p>
        </p:txBody>
      </p:sp>
      <p:graphicFrame>
        <p:nvGraphicFramePr>
          <p:cNvPr id="11281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647509"/>
              </p:ext>
            </p:extLst>
          </p:nvPr>
        </p:nvGraphicFramePr>
        <p:xfrm>
          <a:off x="7511198" y="4005064"/>
          <a:ext cx="912114" cy="32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5" name="Equation" r:id="rId10" imgW="685800" imgH="241200" progId="Equation.DSMT4">
                  <p:embed/>
                </p:oleObj>
              </mc:Choice>
              <mc:Fallback>
                <p:oleObj name="Equation" r:id="rId10" imgW="685800" imgH="241200" progId="Equation.DSMT4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198" y="4005064"/>
                        <a:ext cx="912114" cy="320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4390865" y="4349380"/>
            <a:ext cx="37444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F</a:t>
            </a: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ield lines are equipotential  + diffusion term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676840"/>
              </p:ext>
            </p:extLst>
          </p:nvPr>
        </p:nvGraphicFramePr>
        <p:xfrm>
          <a:off x="6228184" y="3645024"/>
          <a:ext cx="2011363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" name="Equation" r:id="rId12" imgW="1511280" imgH="253800" progId="Equation.DSMT4">
                  <p:embed/>
                </p:oleObj>
              </mc:Choice>
              <mc:Fallback>
                <p:oleObj name="Equation" r:id="rId12" imgW="1511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645024"/>
                        <a:ext cx="2011363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4283968" y="4177343"/>
            <a:ext cx="394928" cy="34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762000" y="6525344"/>
            <a:ext cx="75438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fr-FR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G. J. M. </a:t>
            </a:r>
            <a:r>
              <a:rPr lang="fr-FR" altLang="en-US" sz="1600" b="0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Hagelaar</a:t>
            </a:r>
            <a:r>
              <a:rPr lang="fr-FR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et al, J. </a:t>
            </a:r>
            <a:r>
              <a:rPr lang="fr-FR" altLang="en-US" sz="1600" b="0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Appl</a:t>
            </a:r>
            <a:r>
              <a:rPr lang="fr-FR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Phys. </a:t>
            </a:r>
            <a:r>
              <a:rPr lang="fr-FR" altLang="en-US" sz="160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91</a:t>
            </a:r>
            <a:r>
              <a:rPr lang="fr-FR" altLang="en-US" sz="1600" b="0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5592-5598 (2002)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52400" y="261020"/>
            <a:ext cx="8839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Tentative fluid simulation results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125538"/>
            <a:ext cx="2528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123950"/>
            <a:ext cx="2528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492375"/>
            <a:ext cx="2528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860800"/>
            <a:ext cx="2528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849688"/>
            <a:ext cx="2528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492375"/>
            <a:ext cx="2528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2492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76"/>
          <p:cNvSpPr txBox="1">
            <a:spLocks noChangeArrowheads="1"/>
          </p:cNvSpPr>
          <p:nvPr/>
        </p:nvSpPr>
        <p:spPr bwMode="auto">
          <a:xfrm>
            <a:off x="755650" y="1125538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Plasma density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600" b="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5612" name="Text Box 76"/>
          <p:cNvSpPr txBox="1">
            <a:spLocks noChangeArrowheads="1"/>
          </p:cNvSpPr>
          <p:nvPr/>
        </p:nvSpPr>
        <p:spPr bwMode="auto">
          <a:xfrm>
            <a:off x="755650" y="2492375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Electron temperature (eV)</a:t>
            </a:r>
          </a:p>
        </p:txBody>
      </p:sp>
      <p:sp>
        <p:nvSpPr>
          <p:cNvPr id="25613" name="Text Box 76"/>
          <p:cNvSpPr txBox="1">
            <a:spLocks noChangeArrowheads="1"/>
          </p:cNvSpPr>
          <p:nvPr/>
        </p:nvSpPr>
        <p:spPr bwMode="auto">
          <a:xfrm>
            <a:off x="755650" y="3860800"/>
            <a:ext cx="11525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Ion mean velocity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(m/s)</a:t>
            </a:r>
          </a:p>
        </p:txBody>
      </p:sp>
      <p:sp>
        <p:nvSpPr>
          <p:cNvPr id="25614" name="Text Box 76"/>
          <p:cNvSpPr txBox="1">
            <a:spLocks noChangeArrowheads="1"/>
          </p:cNvSpPr>
          <p:nvPr/>
        </p:nvSpPr>
        <p:spPr bwMode="auto">
          <a:xfrm>
            <a:off x="755650" y="5229225"/>
            <a:ext cx="11525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Ionization source term (m</a:t>
            </a:r>
            <a:r>
              <a:rPr lang="fr-FR" altLang="en-US" sz="1600" b="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fr-FR" altLang="en-US" sz="1600" b="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-1</a:t>
            </a:r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2561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5229225"/>
            <a:ext cx="2528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Text Box 76"/>
          <p:cNvSpPr txBox="1">
            <a:spLocks noChangeArrowheads="1"/>
          </p:cNvSpPr>
          <p:nvPr/>
        </p:nvSpPr>
        <p:spPr bwMode="auto">
          <a:xfrm>
            <a:off x="7451725" y="1125538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Electric potential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(V)</a:t>
            </a:r>
          </a:p>
        </p:txBody>
      </p:sp>
      <p:sp>
        <p:nvSpPr>
          <p:cNvPr id="25617" name="Text Box 76"/>
          <p:cNvSpPr txBox="1">
            <a:spLocks noChangeArrowheads="1"/>
          </p:cNvSpPr>
          <p:nvPr/>
        </p:nvSpPr>
        <p:spPr bwMode="auto">
          <a:xfrm>
            <a:off x="7451725" y="2492375"/>
            <a:ext cx="11049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Axial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electric field (V/m)</a:t>
            </a:r>
          </a:p>
        </p:txBody>
      </p:sp>
      <p:sp>
        <p:nvSpPr>
          <p:cNvPr id="25618" name="Text Box 76"/>
          <p:cNvSpPr txBox="1">
            <a:spLocks noChangeArrowheads="1"/>
          </p:cNvSpPr>
          <p:nvPr/>
        </p:nvSpPr>
        <p:spPr bwMode="auto">
          <a:xfrm>
            <a:off x="7451725" y="3803650"/>
            <a:ext cx="11525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Azimuthal electric field (V/m)</a:t>
            </a:r>
          </a:p>
        </p:txBody>
      </p:sp>
      <p:sp>
        <p:nvSpPr>
          <p:cNvPr id="25619" name="Text Box 76"/>
          <p:cNvSpPr txBox="1">
            <a:spLocks noChangeArrowheads="1"/>
          </p:cNvSpPr>
          <p:nvPr/>
        </p:nvSpPr>
        <p:spPr bwMode="auto">
          <a:xfrm>
            <a:off x="7451725" y="5168900"/>
            <a:ext cx="1320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Magnetic field (T)</a:t>
            </a:r>
          </a:p>
        </p:txBody>
      </p:sp>
      <p:pic>
        <p:nvPicPr>
          <p:cNvPr id="2562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872163"/>
            <a:ext cx="24923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Text Box 76"/>
          <p:cNvSpPr txBox="1">
            <a:spLocks noChangeArrowheads="1"/>
          </p:cNvSpPr>
          <p:nvPr/>
        </p:nvSpPr>
        <p:spPr bwMode="auto">
          <a:xfrm>
            <a:off x="7451725" y="5816600"/>
            <a:ext cx="11525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Gas density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400" b="0" baseline="3000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8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52400" y="26102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Problem with mesh convergence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385912"/>
            <a:ext cx="22590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2611462"/>
            <a:ext cx="225901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835424"/>
            <a:ext cx="225901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5087962"/>
            <a:ext cx="22590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76"/>
          <p:cNvSpPr txBox="1">
            <a:spLocks noChangeArrowheads="1"/>
          </p:cNvSpPr>
          <p:nvPr/>
        </p:nvSpPr>
        <p:spPr bwMode="auto">
          <a:xfrm>
            <a:off x="539750" y="1385912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Plasma </a:t>
            </a:r>
            <a:r>
              <a:rPr lang="fr-FR" altLang="en-US" sz="1600" b="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density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(m</a:t>
            </a:r>
            <a:r>
              <a:rPr lang="fr-FR" altLang="en-US" sz="1600" b="0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-3</a:t>
            </a:r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633" name="Text Box 76"/>
          <p:cNvSpPr txBox="1">
            <a:spLocks noChangeArrowheads="1"/>
          </p:cNvSpPr>
          <p:nvPr/>
        </p:nvSpPr>
        <p:spPr bwMode="auto">
          <a:xfrm>
            <a:off x="539750" y="3833837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Electron temperature (eV)</a:t>
            </a:r>
          </a:p>
        </p:txBody>
      </p:sp>
      <p:sp>
        <p:nvSpPr>
          <p:cNvPr id="26634" name="Text Box 76"/>
          <p:cNvSpPr txBox="1">
            <a:spLocks noChangeArrowheads="1"/>
          </p:cNvSpPr>
          <p:nvPr/>
        </p:nvSpPr>
        <p:spPr bwMode="auto">
          <a:xfrm>
            <a:off x="539750" y="5108599"/>
            <a:ext cx="11525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Ion mean velocity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(m/s)</a:t>
            </a:r>
          </a:p>
        </p:txBody>
      </p:sp>
      <p:sp>
        <p:nvSpPr>
          <p:cNvPr id="26635" name="Text Box 76"/>
          <p:cNvSpPr txBox="1">
            <a:spLocks noChangeArrowheads="1"/>
          </p:cNvSpPr>
          <p:nvPr/>
        </p:nvSpPr>
        <p:spPr bwMode="auto">
          <a:xfrm>
            <a:off x="534988" y="2611462"/>
            <a:ext cx="11525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Electric potential </a:t>
            </a:r>
          </a:p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(V)</a:t>
            </a:r>
          </a:p>
        </p:txBody>
      </p:sp>
      <p:pic>
        <p:nvPicPr>
          <p:cNvPr id="2663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62"/>
            <a:ext cx="222726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3822724"/>
            <a:ext cx="22272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2598762"/>
            <a:ext cx="222726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5059387"/>
            <a:ext cx="222726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 Box 76"/>
          <p:cNvSpPr txBox="1">
            <a:spLocks noChangeArrowheads="1"/>
          </p:cNvSpPr>
          <p:nvPr/>
        </p:nvSpPr>
        <p:spPr bwMode="auto">
          <a:xfrm>
            <a:off x="2768600" y="1039837"/>
            <a:ext cx="4603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64</a:t>
            </a:r>
          </a:p>
        </p:txBody>
      </p:sp>
      <p:sp>
        <p:nvSpPr>
          <p:cNvPr id="26641" name="Text Box 76"/>
          <p:cNvSpPr txBox="1">
            <a:spLocks noChangeArrowheads="1"/>
          </p:cNvSpPr>
          <p:nvPr/>
        </p:nvSpPr>
        <p:spPr bwMode="auto">
          <a:xfrm>
            <a:off x="5060950" y="1049362"/>
            <a:ext cx="4619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128</a:t>
            </a:r>
          </a:p>
        </p:txBody>
      </p:sp>
      <p:sp>
        <p:nvSpPr>
          <p:cNvPr id="26642" name="Text Box 76"/>
          <p:cNvSpPr txBox="1">
            <a:spLocks noChangeArrowheads="1"/>
          </p:cNvSpPr>
          <p:nvPr/>
        </p:nvSpPr>
        <p:spPr bwMode="auto">
          <a:xfrm>
            <a:off x="7331075" y="1046187"/>
            <a:ext cx="4603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1600" b="0">
                <a:latin typeface="Calibri" pitchFamily="34" charset="0"/>
                <a:ea typeface="Calibri" pitchFamily="34" charset="0"/>
                <a:cs typeface="Calibri" pitchFamily="34" charset="0"/>
              </a:rPr>
              <a:t>256</a:t>
            </a:r>
          </a:p>
        </p:txBody>
      </p:sp>
      <p:pic>
        <p:nvPicPr>
          <p:cNvPr id="2664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1743099"/>
            <a:ext cx="22336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981349"/>
            <a:ext cx="22336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4191024"/>
            <a:ext cx="22336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88012"/>
            <a:ext cx="22336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Tokamak edge plasma</a:t>
            </a:r>
            <a:endParaRPr lang="en-US" altLang="en-US" sz="28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5076825" y="3532188"/>
            <a:ext cx="3024188" cy="2008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fr-FR">
              <a:solidFill>
                <a:srgbClr val="000000"/>
              </a:solidFill>
            </a:endParaRPr>
          </a:p>
        </p:txBody>
      </p:sp>
      <p:cxnSp>
        <p:nvCxnSpPr>
          <p:cNvPr id="22534" name="Connecteur droit 13"/>
          <p:cNvCxnSpPr>
            <a:cxnSpLocks noChangeShapeType="1"/>
          </p:cNvCxnSpPr>
          <p:nvPr/>
        </p:nvCxnSpPr>
        <p:spPr bwMode="auto">
          <a:xfrm>
            <a:off x="6003925" y="3524250"/>
            <a:ext cx="0" cy="2016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5859463" y="3524250"/>
            <a:ext cx="215900" cy="201612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 flipH="1">
            <a:off x="6075363" y="3524250"/>
            <a:ext cx="211137" cy="201612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37" name="AutoShape 29"/>
          <p:cNvSpPr>
            <a:spLocks noChangeArrowheads="1"/>
          </p:cNvSpPr>
          <p:nvPr/>
        </p:nvSpPr>
        <p:spPr bwMode="auto">
          <a:xfrm>
            <a:off x="7296150" y="366395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8" name="AutoShape 29"/>
          <p:cNvSpPr>
            <a:spLocks noChangeArrowheads="1"/>
          </p:cNvSpPr>
          <p:nvPr/>
        </p:nvSpPr>
        <p:spPr bwMode="auto">
          <a:xfrm>
            <a:off x="7666038" y="399891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9" name="AutoShape 29"/>
          <p:cNvSpPr>
            <a:spLocks noChangeArrowheads="1"/>
          </p:cNvSpPr>
          <p:nvPr/>
        </p:nvSpPr>
        <p:spPr bwMode="auto">
          <a:xfrm>
            <a:off x="7227888" y="4479925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40" name="AutoShape 29"/>
          <p:cNvSpPr>
            <a:spLocks noChangeArrowheads="1"/>
          </p:cNvSpPr>
          <p:nvPr/>
        </p:nvSpPr>
        <p:spPr bwMode="auto">
          <a:xfrm>
            <a:off x="6751638" y="531971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2541" name="Connecteur droit avec flèche 21"/>
          <p:cNvCxnSpPr>
            <a:cxnSpLocks noChangeShapeType="1"/>
          </p:cNvCxnSpPr>
          <p:nvPr/>
        </p:nvCxnSpPr>
        <p:spPr bwMode="auto">
          <a:xfrm>
            <a:off x="6126163" y="4027488"/>
            <a:ext cx="7921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2" name="Connecteur droit avec flèche 22"/>
          <p:cNvCxnSpPr>
            <a:cxnSpLocks noChangeShapeType="1"/>
          </p:cNvCxnSpPr>
          <p:nvPr/>
        </p:nvCxnSpPr>
        <p:spPr bwMode="auto">
          <a:xfrm>
            <a:off x="6149975" y="3883025"/>
            <a:ext cx="101441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3" name="Connecteur droit avec flèche 23"/>
          <p:cNvCxnSpPr>
            <a:cxnSpLocks noChangeShapeType="1"/>
          </p:cNvCxnSpPr>
          <p:nvPr/>
        </p:nvCxnSpPr>
        <p:spPr bwMode="auto">
          <a:xfrm>
            <a:off x="6075363" y="3956050"/>
            <a:ext cx="4381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4" name="Connecteur droit avec flèche 24"/>
          <p:cNvCxnSpPr>
            <a:cxnSpLocks noChangeShapeType="1"/>
          </p:cNvCxnSpPr>
          <p:nvPr/>
        </p:nvCxnSpPr>
        <p:spPr bwMode="auto">
          <a:xfrm>
            <a:off x="6075363" y="3740150"/>
            <a:ext cx="8239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5" name="Connecteur droit avec flèche 25"/>
          <p:cNvCxnSpPr>
            <a:cxnSpLocks noChangeShapeType="1"/>
          </p:cNvCxnSpPr>
          <p:nvPr/>
        </p:nvCxnSpPr>
        <p:spPr bwMode="auto">
          <a:xfrm>
            <a:off x="6126163" y="4175125"/>
            <a:ext cx="3794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6" name="Connecteur droit avec flèche 26"/>
          <p:cNvCxnSpPr>
            <a:cxnSpLocks noChangeShapeType="1"/>
          </p:cNvCxnSpPr>
          <p:nvPr/>
        </p:nvCxnSpPr>
        <p:spPr bwMode="auto">
          <a:xfrm>
            <a:off x="6108700" y="5180013"/>
            <a:ext cx="37941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7" name="Connecteur droit avec flèche 27"/>
          <p:cNvCxnSpPr>
            <a:cxnSpLocks noChangeShapeType="1"/>
          </p:cNvCxnSpPr>
          <p:nvPr/>
        </p:nvCxnSpPr>
        <p:spPr bwMode="auto">
          <a:xfrm>
            <a:off x="6148388" y="4479925"/>
            <a:ext cx="3794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8" name="Connecteur droit avec flèche 28"/>
          <p:cNvCxnSpPr>
            <a:cxnSpLocks noChangeShapeType="1"/>
          </p:cNvCxnSpPr>
          <p:nvPr/>
        </p:nvCxnSpPr>
        <p:spPr bwMode="auto">
          <a:xfrm>
            <a:off x="6175375" y="4373563"/>
            <a:ext cx="79216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9" name="Connecteur droit avec flèche 29"/>
          <p:cNvCxnSpPr>
            <a:cxnSpLocks noChangeShapeType="1"/>
          </p:cNvCxnSpPr>
          <p:nvPr/>
        </p:nvCxnSpPr>
        <p:spPr bwMode="auto">
          <a:xfrm>
            <a:off x="6181725" y="4675188"/>
            <a:ext cx="79216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0" name="Connecteur droit avec flèche 30"/>
          <p:cNvCxnSpPr>
            <a:cxnSpLocks noChangeShapeType="1"/>
          </p:cNvCxnSpPr>
          <p:nvPr/>
        </p:nvCxnSpPr>
        <p:spPr bwMode="auto">
          <a:xfrm>
            <a:off x="6073775" y="5116513"/>
            <a:ext cx="100171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1" name="Connecteur droit avec flèche 31"/>
          <p:cNvCxnSpPr>
            <a:cxnSpLocks noChangeShapeType="1"/>
          </p:cNvCxnSpPr>
          <p:nvPr/>
        </p:nvCxnSpPr>
        <p:spPr bwMode="auto">
          <a:xfrm>
            <a:off x="6148388" y="5395913"/>
            <a:ext cx="4222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2" name="Connecteur droit avec flèche 32"/>
          <p:cNvCxnSpPr>
            <a:cxnSpLocks noChangeShapeType="1"/>
          </p:cNvCxnSpPr>
          <p:nvPr/>
        </p:nvCxnSpPr>
        <p:spPr bwMode="auto">
          <a:xfrm>
            <a:off x="6075363" y="5251450"/>
            <a:ext cx="12287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3" name="Connecteur droit avec flèche 33"/>
          <p:cNvCxnSpPr>
            <a:cxnSpLocks noChangeShapeType="1"/>
          </p:cNvCxnSpPr>
          <p:nvPr/>
        </p:nvCxnSpPr>
        <p:spPr bwMode="auto">
          <a:xfrm>
            <a:off x="6146800" y="4826000"/>
            <a:ext cx="904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4" name="Connecteur droit avec flèche 34"/>
          <p:cNvCxnSpPr>
            <a:cxnSpLocks noChangeShapeType="1"/>
          </p:cNvCxnSpPr>
          <p:nvPr/>
        </p:nvCxnSpPr>
        <p:spPr bwMode="auto">
          <a:xfrm>
            <a:off x="6148388" y="4891088"/>
            <a:ext cx="3794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5" name="Connecteur droit avec flèche 35"/>
          <p:cNvCxnSpPr>
            <a:cxnSpLocks noChangeShapeType="1"/>
          </p:cNvCxnSpPr>
          <p:nvPr/>
        </p:nvCxnSpPr>
        <p:spPr bwMode="auto">
          <a:xfrm>
            <a:off x="6126163" y="4251325"/>
            <a:ext cx="124618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6" name="Connecteur droit avec flèche 36"/>
          <p:cNvCxnSpPr>
            <a:cxnSpLocks noChangeShapeType="1"/>
          </p:cNvCxnSpPr>
          <p:nvPr/>
        </p:nvCxnSpPr>
        <p:spPr bwMode="auto">
          <a:xfrm>
            <a:off x="6118225" y="4964113"/>
            <a:ext cx="11779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7" name="Connecteur droit avec flèche 37"/>
          <p:cNvCxnSpPr>
            <a:cxnSpLocks noChangeShapeType="1"/>
          </p:cNvCxnSpPr>
          <p:nvPr/>
        </p:nvCxnSpPr>
        <p:spPr bwMode="auto">
          <a:xfrm>
            <a:off x="6118225" y="3667125"/>
            <a:ext cx="10382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58" name="AutoShape 29"/>
          <p:cNvSpPr>
            <a:spLocks noChangeArrowheads="1"/>
          </p:cNvSpPr>
          <p:nvPr/>
        </p:nvSpPr>
        <p:spPr bwMode="auto">
          <a:xfrm>
            <a:off x="6643688" y="445928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59" name="AutoShape 29"/>
          <p:cNvSpPr>
            <a:spLocks noChangeArrowheads="1"/>
          </p:cNvSpPr>
          <p:nvPr/>
        </p:nvSpPr>
        <p:spPr bwMode="auto">
          <a:xfrm>
            <a:off x="6973888" y="4887913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60" name="AutoShape 29"/>
          <p:cNvSpPr>
            <a:spLocks noChangeArrowheads="1"/>
          </p:cNvSpPr>
          <p:nvPr/>
        </p:nvSpPr>
        <p:spPr bwMode="auto">
          <a:xfrm>
            <a:off x="6580188" y="381158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61" name="AutoShape 29"/>
          <p:cNvSpPr>
            <a:spLocks noChangeArrowheads="1"/>
          </p:cNvSpPr>
          <p:nvPr/>
        </p:nvSpPr>
        <p:spPr bwMode="auto">
          <a:xfrm>
            <a:off x="7480300" y="525145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62" name="AutoShape 29"/>
          <p:cNvSpPr>
            <a:spLocks noChangeArrowheads="1"/>
          </p:cNvSpPr>
          <p:nvPr/>
        </p:nvSpPr>
        <p:spPr bwMode="auto">
          <a:xfrm>
            <a:off x="7011988" y="4027488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2563" name="Connecteur droit avec flèche 43"/>
          <p:cNvCxnSpPr>
            <a:cxnSpLocks noChangeShapeType="1"/>
          </p:cNvCxnSpPr>
          <p:nvPr/>
        </p:nvCxnSpPr>
        <p:spPr bwMode="auto">
          <a:xfrm>
            <a:off x="6089650" y="4117975"/>
            <a:ext cx="269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4" name="Connecteur droit avec flèche 44"/>
          <p:cNvCxnSpPr>
            <a:cxnSpLocks noChangeShapeType="1"/>
          </p:cNvCxnSpPr>
          <p:nvPr/>
        </p:nvCxnSpPr>
        <p:spPr bwMode="auto">
          <a:xfrm>
            <a:off x="6148388" y="4603750"/>
            <a:ext cx="269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5" name="Connecteur droit avec flèche 45"/>
          <p:cNvCxnSpPr>
            <a:cxnSpLocks noChangeShapeType="1"/>
          </p:cNvCxnSpPr>
          <p:nvPr/>
        </p:nvCxnSpPr>
        <p:spPr bwMode="auto">
          <a:xfrm>
            <a:off x="6075363" y="5324475"/>
            <a:ext cx="269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6" name="Connecteur droit avec flèche 46"/>
          <p:cNvCxnSpPr>
            <a:cxnSpLocks noChangeShapeType="1"/>
          </p:cNvCxnSpPr>
          <p:nvPr/>
        </p:nvCxnSpPr>
        <p:spPr bwMode="auto">
          <a:xfrm>
            <a:off x="6075363" y="3811588"/>
            <a:ext cx="269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7" name="Connecteur droit avec flèche 47"/>
          <p:cNvCxnSpPr>
            <a:cxnSpLocks noChangeShapeType="1"/>
          </p:cNvCxnSpPr>
          <p:nvPr/>
        </p:nvCxnSpPr>
        <p:spPr bwMode="auto">
          <a:xfrm>
            <a:off x="6075363" y="4316413"/>
            <a:ext cx="2698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8" name="Connecteur droit avec flèche 48"/>
          <p:cNvCxnSpPr>
            <a:cxnSpLocks noChangeShapeType="1"/>
          </p:cNvCxnSpPr>
          <p:nvPr/>
        </p:nvCxnSpPr>
        <p:spPr bwMode="auto">
          <a:xfrm>
            <a:off x="6148388" y="4748213"/>
            <a:ext cx="4889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9" name="Connecteur droit avec flèche 49"/>
          <p:cNvCxnSpPr>
            <a:cxnSpLocks noChangeShapeType="1"/>
          </p:cNvCxnSpPr>
          <p:nvPr/>
        </p:nvCxnSpPr>
        <p:spPr bwMode="auto">
          <a:xfrm>
            <a:off x="6148388" y="5043488"/>
            <a:ext cx="6635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70" name="Connecteur droit avec flèche 50"/>
          <p:cNvCxnSpPr>
            <a:cxnSpLocks noChangeShapeType="1"/>
          </p:cNvCxnSpPr>
          <p:nvPr/>
        </p:nvCxnSpPr>
        <p:spPr bwMode="auto">
          <a:xfrm>
            <a:off x="6148388" y="5467350"/>
            <a:ext cx="3794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71" name="Connecteur droit avec flèche 51"/>
          <p:cNvCxnSpPr>
            <a:cxnSpLocks noChangeShapeType="1"/>
          </p:cNvCxnSpPr>
          <p:nvPr/>
        </p:nvCxnSpPr>
        <p:spPr bwMode="auto">
          <a:xfrm>
            <a:off x="6129338" y="3595688"/>
            <a:ext cx="42068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72" name="Text Box 79"/>
          <p:cNvSpPr txBox="1">
            <a:spLocks noChangeArrowheads="1"/>
          </p:cNvSpPr>
          <p:nvPr/>
        </p:nvSpPr>
        <p:spPr bwMode="auto">
          <a:xfrm>
            <a:off x="7154863" y="4287838"/>
            <a:ext cx="87312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particles </a:t>
            </a:r>
          </a:p>
          <a:p>
            <a:pPr algn="ctr"/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lost // </a:t>
            </a: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6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2573" name="Connecteur droit avec flèche 53"/>
          <p:cNvCxnSpPr>
            <a:cxnSpLocks noChangeShapeType="1"/>
          </p:cNvCxnSpPr>
          <p:nvPr/>
        </p:nvCxnSpPr>
        <p:spPr bwMode="auto">
          <a:xfrm>
            <a:off x="6159500" y="5756275"/>
            <a:ext cx="1941513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74" name="Text Box 79"/>
          <p:cNvSpPr txBox="1">
            <a:spLocks noChangeArrowheads="1"/>
          </p:cNvSpPr>
          <p:nvPr/>
        </p:nvSpPr>
        <p:spPr bwMode="auto">
          <a:xfrm>
            <a:off x="6497638" y="5756275"/>
            <a:ext cx="15303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2 cm  200 </a:t>
            </a:r>
            <a:r>
              <a:rPr lang="en-US" altLang="en-US" sz="1600" b="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Li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 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2575" name="Connecteur droit 55"/>
          <p:cNvCxnSpPr>
            <a:cxnSpLocks noChangeShapeType="1"/>
          </p:cNvCxnSpPr>
          <p:nvPr/>
        </p:nvCxnSpPr>
        <p:spPr bwMode="auto">
          <a:xfrm>
            <a:off x="5076825" y="3532188"/>
            <a:ext cx="3024188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76" name="Connecteur droit 56"/>
          <p:cNvCxnSpPr>
            <a:cxnSpLocks noChangeShapeType="1"/>
          </p:cNvCxnSpPr>
          <p:nvPr/>
        </p:nvCxnSpPr>
        <p:spPr bwMode="auto">
          <a:xfrm>
            <a:off x="5076825" y="5537200"/>
            <a:ext cx="3024188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77" name="Text Box 79"/>
          <p:cNvSpPr txBox="1">
            <a:spLocks noChangeArrowheads="1"/>
          </p:cNvSpPr>
          <p:nvPr/>
        </p:nvSpPr>
        <p:spPr bwMode="auto">
          <a:xfrm>
            <a:off x="5003800" y="5578475"/>
            <a:ext cx="10842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periodic BC</a:t>
            </a:r>
            <a:endParaRPr lang="en-US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78" name="Rectangle 2"/>
          <p:cNvSpPr>
            <a:spLocks noChangeArrowheads="1"/>
          </p:cNvSpPr>
          <p:nvPr/>
        </p:nvSpPr>
        <p:spPr bwMode="auto">
          <a:xfrm>
            <a:off x="4643438" y="3998913"/>
            <a:ext cx="130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inflow </a:t>
            </a:r>
          </a:p>
          <a:p>
            <a:pPr algn="r"/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from tokamak plasma 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79" name="Text Box 79"/>
          <p:cNvSpPr txBox="1">
            <a:spLocks noChangeArrowheads="1"/>
          </p:cNvSpPr>
          <p:nvPr/>
        </p:nvSpPr>
        <p:spPr bwMode="auto">
          <a:xfrm>
            <a:off x="8232775" y="4287838"/>
            <a:ext cx="8032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vessel wall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80" name="Text Box 79"/>
          <p:cNvSpPr txBox="1">
            <a:spLocks noChangeArrowheads="1"/>
          </p:cNvSpPr>
          <p:nvPr/>
        </p:nvSpPr>
        <p:spPr bwMode="auto">
          <a:xfrm>
            <a:off x="6372225" y="3206750"/>
            <a:ext cx="18002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 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small gradient 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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81" name="Text Box 79"/>
          <p:cNvSpPr txBox="1">
            <a:spLocks noChangeArrowheads="1"/>
          </p:cNvSpPr>
          <p:nvPr/>
        </p:nvSpPr>
        <p:spPr bwMode="auto">
          <a:xfrm>
            <a:off x="7667625" y="3752850"/>
            <a:ext cx="24923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6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82" name="Text Box 79"/>
          <p:cNvSpPr txBox="1">
            <a:spLocks noChangeArrowheads="1"/>
          </p:cNvSpPr>
          <p:nvPr/>
        </p:nvSpPr>
        <p:spPr bwMode="auto">
          <a:xfrm>
            <a:off x="5219700" y="6135688"/>
            <a:ext cx="263683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 = 3 T     L</a:t>
            </a:r>
            <a:r>
              <a:rPr lang="en-US" altLang="en-US" sz="1600" b="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//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= 20 m     H plasma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2583" name="Connecteur droit 80913"/>
          <p:cNvCxnSpPr>
            <a:cxnSpLocks noChangeShapeType="1"/>
          </p:cNvCxnSpPr>
          <p:nvPr/>
        </p:nvCxnSpPr>
        <p:spPr bwMode="auto">
          <a:xfrm>
            <a:off x="8101013" y="3532188"/>
            <a:ext cx="0" cy="20081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58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52813"/>
            <a:ext cx="38973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38"/>
          <p:cNvSpPr txBox="1">
            <a:spLocks noChangeArrowheads="1"/>
          </p:cNvSpPr>
          <p:nvPr/>
        </p:nvSpPr>
        <p:spPr bwMode="auto">
          <a:xfrm>
            <a:off x="534988" y="1202631"/>
            <a:ext cx="80994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Scrape-off layer (SOL) = edge of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tokamak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plasma where magnetic field lines are not closed but terminate at limiter/diverter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While flowing across SOL, plasma is gradually lost by parallel losses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 plasma dynamics extensively studied and modeled by fusion plasma  community, therefore interesting test case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Tokamak edge plasma</a:t>
            </a:r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3556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18768"/>
              </p:ext>
            </p:extLst>
          </p:nvPr>
        </p:nvGraphicFramePr>
        <p:xfrm>
          <a:off x="1619250" y="2781300"/>
          <a:ext cx="46513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88" name="Equation" r:id="rId3" imgW="3225800" imgH="431800" progId="Equation.DSMT4">
                  <p:embed/>
                </p:oleObj>
              </mc:Choice>
              <mc:Fallback>
                <p:oleObj name="Equation" r:id="rId3" imgW="32258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81300"/>
                        <a:ext cx="46513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38"/>
          <p:cNvSpPr txBox="1">
            <a:spLocks noChangeArrowheads="1"/>
          </p:cNvSpPr>
          <p:nvPr/>
        </p:nvSpPr>
        <p:spPr bwMode="auto">
          <a:xfrm>
            <a:off x="534988" y="1124744"/>
            <a:ext cx="78470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Very important difference with low temperature plasma (LTP) sources: magnetic field much stronger and nearly constant across SOL → magnetized ions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 models based on approximations for small ion </a:t>
            </a:r>
            <a:r>
              <a:rPr lang="en-US" altLang="fr-FR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Larmor</a:t>
            </a:r>
            <a:r>
              <a:rPr lang="en-US" altLang="fr-FR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radius e.g.</a:t>
            </a:r>
            <a:endParaRPr lang="en-US" altLang="fr-FR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58" name="Text Box 76"/>
          <p:cNvSpPr txBox="1">
            <a:spLocks noChangeArrowheads="1"/>
          </p:cNvSpPr>
          <p:nvPr/>
        </p:nvSpPr>
        <p:spPr bwMode="auto">
          <a:xfrm>
            <a:off x="1619250" y="4840288"/>
            <a:ext cx="47259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×</a:t>
            </a: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drift vanishes from current density</a:t>
            </a:r>
          </a:p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/dt polarisation drift dominates current conservation 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23559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119736"/>
              </p:ext>
            </p:extLst>
          </p:nvPr>
        </p:nvGraphicFramePr>
        <p:xfrm>
          <a:off x="1619250" y="3500438"/>
          <a:ext cx="529113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89" name="Equation" r:id="rId5" imgW="3670300" imgH="444500" progId="Equation.DSMT4">
                  <p:embed/>
                </p:oleObj>
              </mc:Choice>
              <mc:Fallback>
                <p:oleObj name="Equation" r:id="rId5" imgW="36703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3500438"/>
                        <a:ext cx="5291138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79"/>
          <p:cNvSpPr txBox="1">
            <a:spLocks noChangeArrowheads="1"/>
          </p:cNvSpPr>
          <p:nvPr/>
        </p:nvSpPr>
        <p:spPr bwMode="auto">
          <a:xfrm>
            <a:off x="2339975" y="4149725"/>
            <a:ext cx="10842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diamagnetic drift</a:t>
            </a:r>
            <a:endParaRPr lang="en-US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61" name="Text Box 79"/>
          <p:cNvSpPr txBox="1">
            <a:spLocks noChangeArrowheads="1"/>
          </p:cNvSpPr>
          <p:nvPr/>
        </p:nvSpPr>
        <p:spPr bwMode="auto">
          <a:xfrm>
            <a:off x="3919538" y="4149725"/>
            <a:ext cx="10842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polarization</a:t>
            </a:r>
          </a:p>
          <a:p>
            <a:pPr algn="ctr"/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drift</a:t>
            </a:r>
            <a:endParaRPr lang="en-US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62" name="Text Box 79"/>
          <p:cNvSpPr txBox="1">
            <a:spLocks noChangeArrowheads="1"/>
          </p:cNvSpPr>
          <p:nvPr/>
        </p:nvSpPr>
        <p:spPr bwMode="auto">
          <a:xfrm>
            <a:off x="5292725" y="4149725"/>
            <a:ext cx="10826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collision</a:t>
            </a:r>
          </a:p>
          <a:p>
            <a:pPr algn="ctr"/>
            <a:r>
              <a:rPr lang="en-US" altLang="en-US" sz="1600" b="0" smtClean="0">
                <a:solidFill>
                  <a:srgbClr val="33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drift</a:t>
            </a:r>
            <a:endParaRPr lang="en-US" altLang="en-US" sz="1600" b="0">
              <a:solidFill>
                <a:srgbClr val="33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539750" y="5589240"/>
            <a:ext cx="83527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 models cannot describe LTP sources – but LTP models can describe SOL ... provided that ion inertia is taken account, etcetera</a:t>
            </a: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Code comparison: interchange instabilities in SOL</a:t>
            </a: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801688" y="6156325"/>
            <a:ext cx="60023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buFont typeface="Wingdings" pitchFamily="2" charset="2"/>
              <a:buNone/>
              <a:defRPr/>
            </a:pPr>
            <a:r>
              <a:rPr lang="en-US" altLang="en-US" sz="1600" b="0" smtClean="0">
                <a:solidFill>
                  <a:srgbClr val="2D2DB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R. Futtersack, PhD thesis, Toulouse, France (2014)</a:t>
            </a:r>
          </a:p>
        </p:txBody>
      </p:sp>
      <p:pic>
        <p:nvPicPr>
          <p:cNvPr id="24581" name="Picture 5" descr="C:\Users\Gerjan\Documents\Conference-ICPP2014\den-0.25-256-in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744913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905000"/>
            <a:ext cx="35623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468313" y="1196975"/>
            <a:ext cx="4016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MAGNIS</a:t>
            </a:r>
          </a:p>
          <a:p>
            <a:pPr algn="ctr"/>
            <a:r>
              <a:rPr lang="en-US" altLang="en-US" sz="20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ion source model, LAPLACE Toulouse</a:t>
            </a:r>
            <a:endParaRPr lang="en-US" altLang="en-US" sz="20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5299075" y="1196975"/>
            <a:ext cx="3017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TOKAM2D</a:t>
            </a:r>
          </a:p>
          <a:p>
            <a:pPr algn="ctr"/>
            <a:r>
              <a:rPr lang="en-US" altLang="en-US" sz="20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 model, CEA CAdarache</a:t>
            </a:r>
            <a:endParaRPr lang="en-US" altLang="en-US" sz="20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5" name="Text Box 76"/>
          <p:cNvSpPr txBox="1">
            <a:spLocks noChangeArrowheads="1"/>
          </p:cNvSpPr>
          <p:nvPr/>
        </p:nvSpPr>
        <p:spPr bwMode="auto">
          <a:xfrm>
            <a:off x="5435600" y="5059363"/>
            <a:ext cx="3005138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Constant electon temperature</a:t>
            </a:r>
          </a:p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 vessel wall (spectral method)</a:t>
            </a:r>
          </a:p>
          <a:p>
            <a:pPr>
              <a:spcBef>
                <a:spcPct val="50000"/>
              </a:spcBef>
            </a:pP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6" name="Text Box 76"/>
          <p:cNvSpPr txBox="1">
            <a:spLocks noChangeArrowheads="1"/>
          </p:cNvSpPr>
          <p:nvPr/>
        </p:nvSpPr>
        <p:spPr bwMode="auto">
          <a:xfrm>
            <a:off x="1476375" y="5064125"/>
            <a:ext cx="300513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Electon energy equation</a:t>
            </a:r>
          </a:p>
          <a:p>
            <a:pPr>
              <a:spcBef>
                <a:spcPct val="50000"/>
              </a:spcBef>
            </a:pPr>
            <a:r>
              <a:rPr lang="en-US" altLang="en-US" sz="16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Sheath BC at vessel wall</a:t>
            </a:r>
            <a:endParaRPr lang="en-US" altLang="en-US" sz="1600" b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0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66800" y="26064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Conclusions &amp; questions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0" name="Text Box 38"/>
          <p:cNvSpPr txBox="1">
            <a:spLocks noChangeArrowheads="1"/>
          </p:cNvSpPr>
          <p:nvPr/>
        </p:nvSpPr>
        <p:spPr bwMode="auto">
          <a:xfrm>
            <a:off x="538163" y="1124744"/>
            <a:ext cx="8086725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Plasma instabilities pose unavoidable challenges for fluid simulation of partially magnetized plasma devices</a:t>
            </a: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Numerical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constraints, convergence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Physical relevance,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validity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limitations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to patch or improve fluid closures, suppress unphysical </a:t>
            </a:r>
            <a:r>
              <a:rPr lang="en-US" sz="20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artefacts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with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basic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instability types from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literature, dispersion relation?</a:t>
            </a: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 eaLnBrk="1" hangingPunct="1">
              <a:spcAft>
                <a:spcPts val="1200"/>
              </a:spcAft>
              <a:buFont typeface="Wingdings" pitchFamily="2" charset="2"/>
              <a:buChar char="§"/>
              <a:defRPr/>
            </a:pP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en-US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Systematic analysis of simple model system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534988" y="1202631"/>
            <a:ext cx="835749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Collaboration with Andrei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Smolyakov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(&amp; PhD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Sarah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Sadouni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Check MAGNIS against analytical linear analysis of basic case E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 // (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nT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)  B</a:t>
            </a:r>
            <a:endParaRPr lang="en-US" altLang="en-US" sz="20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 energy equations, fixed T, source term profiles and BCs conditions such that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equilibrium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solution features constant E,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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n/n,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en-US" altLang="en-US" sz="2000" b="0" baseline="-250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and v</a:t>
            </a:r>
            <a:r>
              <a:rPr lang="en-US" altLang="en-US" sz="2000" b="0" baseline="-25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Inputs: B, E,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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n/n,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en-US" altLang="en-US" sz="2000" b="0" baseline="-250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T</a:t>
            </a:r>
            <a:r>
              <a:rPr lang="en-US" altLang="en-US" sz="2000" b="0" baseline="-25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</a:t>
            </a:r>
            <a:r>
              <a:rPr lang="en-US" altLang="en-US" sz="2000" b="0" baseline="-25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, </a:t>
            </a:r>
            <a:r>
              <a:rPr lang="en-US" altLang="en-US" sz="2000" b="0" baseline="-250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i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, m</a:t>
            </a:r>
            <a:r>
              <a:rPr lang="en-US" altLang="en-US" sz="2000" b="0" baseline="-25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i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Fourth order dispersion relation covering many elementary instability types: Simon-Hoh, Farley </a:t>
            </a:r>
            <a:r>
              <a:rPr lang="en-US" altLang="en-US" sz="2000" b="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Buneman</a:t>
            </a:r>
            <a:r>
              <a:rPr lang="en-US" alt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LH, ..., ...</a:t>
            </a: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endParaRPr lang="en-US" altLang="en-US" sz="20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65113" indent="-265113">
              <a:spcAft>
                <a:spcPts val="1200"/>
              </a:spcAft>
              <a:buFont typeface="Wingdings" pitchFamily="2" charset="2"/>
              <a:buChar char="§"/>
            </a:pPr>
            <a:endParaRPr lang="en-US" alt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30548" y="4763699"/>
            <a:ext cx="2256089" cy="13342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Connecteur droit 12"/>
          <p:cNvCxnSpPr/>
          <p:nvPr/>
        </p:nvCxnSpPr>
        <p:spPr bwMode="auto">
          <a:xfrm>
            <a:off x="3230548" y="4747944"/>
            <a:ext cx="227710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13"/>
          <p:cNvCxnSpPr/>
          <p:nvPr/>
        </p:nvCxnSpPr>
        <p:spPr bwMode="auto">
          <a:xfrm>
            <a:off x="3209627" y="6114038"/>
            <a:ext cx="232660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491334" y="6114782"/>
            <a:ext cx="20713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periodic boundary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4700733" y="543684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0" y="10800"/>
                </a:moveTo>
                <a:cubicBezTo>
                  <a:pt x="9000" y="11794"/>
                  <a:pt x="9806" y="12600"/>
                  <a:pt x="10800" y="12600"/>
                </a:cubicBezTo>
                <a:cubicBezTo>
                  <a:pt x="11794" y="12600"/>
                  <a:pt x="12600" y="11794"/>
                  <a:pt x="12600" y="10800"/>
                </a:cubicBezTo>
                <a:cubicBezTo>
                  <a:pt x="12600" y="9806"/>
                  <a:pt x="11794" y="9000"/>
                  <a:pt x="10800" y="9000"/>
                </a:cubicBezTo>
                <a:cubicBezTo>
                  <a:pt x="9806" y="9000"/>
                  <a:pt x="9000" y="9806"/>
                  <a:pt x="900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Connecteur droit 92"/>
          <p:cNvCxnSpPr>
            <a:cxnSpLocks noChangeShapeType="1"/>
          </p:cNvCxnSpPr>
          <p:nvPr/>
        </p:nvCxnSpPr>
        <p:spPr bwMode="auto">
          <a:xfrm>
            <a:off x="5507657" y="4747944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93"/>
          <p:cNvCxnSpPr>
            <a:cxnSpLocks noChangeShapeType="1"/>
          </p:cNvCxnSpPr>
          <p:nvPr/>
        </p:nvCxnSpPr>
        <p:spPr bwMode="auto">
          <a:xfrm>
            <a:off x="3240373" y="4747944"/>
            <a:ext cx="0" cy="1366838"/>
          </a:xfrm>
          <a:prstGeom prst="line">
            <a:avLst/>
          </a:prstGeom>
          <a:noFill/>
          <a:ln w="76200" algn="ctr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76"/>
          <p:cNvSpPr txBox="1">
            <a:spLocks noChangeArrowheads="1"/>
          </p:cNvSpPr>
          <p:nvPr/>
        </p:nvSpPr>
        <p:spPr bwMode="auto">
          <a:xfrm>
            <a:off x="4853806" y="5278201"/>
            <a:ext cx="2222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 bwMode="auto">
          <a:xfrm flipH="1">
            <a:off x="3219452" y="4733434"/>
            <a:ext cx="20921" cy="13806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eur droit 35"/>
          <p:cNvCxnSpPr/>
          <p:nvPr/>
        </p:nvCxnSpPr>
        <p:spPr bwMode="auto">
          <a:xfrm flipH="1">
            <a:off x="5486637" y="4746630"/>
            <a:ext cx="20921" cy="13806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117"/>
          <p:cNvCxnSpPr>
            <a:cxnSpLocks noChangeShapeType="1"/>
          </p:cNvCxnSpPr>
          <p:nvPr/>
        </p:nvCxnSpPr>
        <p:spPr bwMode="auto">
          <a:xfrm flipV="1">
            <a:off x="4355976" y="5722146"/>
            <a:ext cx="0" cy="44030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avec flèche 117"/>
          <p:cNvCxnSpPr>
            <a:cxnSpLocks noChangeShapeType="1"/>
          </p:cNvCxnSpPr>
          <p:nvPr/>
        </p:nvCxnSpPr>
        <p:spPr bwMode="auto">
          <a:xfrm flipV="1">
            <a:off x="4357530" y="5171412"/>
            <a:ext cx="0" cy="50430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117"/>
          <p:cNvCxnSpPr>
            <a:cxnSpLocks noChangeShapeType="1"/>
          </p:cNvCxnSpPr>
          <p:nvPr/>
        </p:nvCxnSpPr>
        <p:spPr bwMode="auto">
          <a:xfrm flipV="1">
            <a:off x="4357530" y="4687372"/>
            <a:ext cx="0" cy="43209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5580112" y="4995753"/>
            <a:ext cx="12241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imposed voltage and density drop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Problem: anomalous mobility</a:t>
            </a: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4" b="6506"/>
          <a:stretch>
            <a:fillRect/>
          </a:stretch>
        </p:blipFill>
        <p:spPr bwMode="auto">
          <a:xfrm>
            <a:off x="906463" y="2997845"/>
            <a:ext cx="30178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933330" y="2994670"/>
            <a:ext cx="31670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237472"/>
              </p:ext>
            </p:extLst>
          </p:nvPr>
        </p:nvGraphicFramePr>
        <p:xfrm>
          <a:off x="5854203" y="1600027"/>
          <a:ext cx="2462213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6" name="Equation" r:id="rId5" imgW="1662978" imgH="406224" progId="Equation.DSMT4">
                  <p:embed/>
                </p:oleObj>
              </mc:Choice>
              <mc:Fallback>
                <p:oleObj name="Equation" r:id="rId5" imgW="1662978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203" y="1600027"/>
                        <a:ext cx="2462213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538163" y="1124744"/>
            <a:ext cx="68818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7800" indent="-177800" eaLnBrk="1" hangingPunct="1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n-US" sz="2000" b="0" smtClean="0">
                <a:latin typeface="Calibri" pitchFamily="34" charset="0"/>
                <a:cs typeface="Calibri" pitchFamily="34" charset="0"/>
              </a:rPr>
              <a:t>Measured perpendicular mobility &gt;&gt; classical expression</a:t>
            </a:r>
          </a:p>
          <a:p>
            <a:pPr eaLnBrk="1" hangingPunct="1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n-US" sz="2000" b="0" smtClean="0">
                <a:latin typeface="Calibri" pitchFamily="34" charset="0"/>
                <a:cs typeface="Calibri" pitchFamily="34" charset="0"/>
              </a:rPr>
              <a:t>Add anomalous mobility with fit parameters:</a:t>
            </a:r>
          </a:p>
          <a:p>
            <a:pPr marL="177800" indent="-177800" eaLnBrk="1" hangingPunct="1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n-US" sz="2000" b="0" smtClean="0">
                <a:latin typeface="Calibri" pitchFamily="34" charset="0"/>
                <a:cs typeface="Calibri" pitchFamily="34" charset="0"/>
              </a:rPr>
              <a:t>Due to wall collisions and turbulence</a:t>
            </a:r>
          </a:p>
        </p:txBody>
      </p:sp>
      <p:sp>
        <p:nvSpPr>
          <p:cNvPr id="14344" name="Ellipse 2"/>
          <p:cNvSpPr>
            <a:spLocks noChangeArrowheads="1"/>
          </p:cNvSpPr>
          <p:nvPr/>
        </p:nvSpPr>
        <p:spPr bwMode="auto">
          <a:xfrm>
            <a:off x="6881316" y="1755602"/>
            <a:ext cx="287337" cy="2873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fr-FR"/>
          </a:p>
        </p:txBody>
      </p:sp>
      <p:sp>
        <p:nvSpPr>
          <p:cNvPr id="14345" name="Ellipse 14"/>
          <p:cNvSpPr>
            <a:spLocks noChangeArrowheads="1"/>
          </p:cNvSpPr>
          <p:nvPr/>
        </p:nvSpPr>
        <p:spPr bwMode="auto">
          <a:xfrm>
            <a:off x="7698878" y="1744489"/>
            <a:ext cx="258763" cy="2889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fr-FR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642049" y="2759720"/>
            <a:ext cx="27463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 energy distributions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1475656" y="2708920"/>
            <a:ext cx="27463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Potential + ionization rate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4146798" y="3440931"/>
            <a:ext cx="8572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 = 1</a:t>
            </a:r>
          </a:p>
          <a:p>
            <a:pPr>
              <a:buFont typeface="Wingdings" pitchFamily="2" charset="2"/>
              <a:buNone/>
            </a:pP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K = 0.2</a:t>
            </a:r>
            <a:endParaRPr lang="en-US" altLang="en-US" sz="16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49" name="Text Box 11"/>
          <p:cNvSpPr txBox="1">
            <a:spLocks noChangeArrowheads="1"/>
          </p:cNvSpPr>
          <p:nvPr/>
        </p:nvSpPr>
        <p:spPr bwMode="auto">
          <a:xfrm>
            <a:off x="4146798" y="5025107"/>
            <a:ext cx="8572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 = 0.2</a:t>
            </a:r>
          </a:p>
          <a:p>
            <a:pPr>
              <a:buFont typeface="Wingdings" pitchFamily="2" charset="2"/>
              <a:buNone/>
            </a:pP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K = 0.2</a:t>
            </a:r>
            <a:endParaRPr lang="en-US" altLang="en-US" sz="16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350" name="Text Box 24"/>
          <p:cNvSpPr txBox="1">
            <a:spLocks noChangeArrowheads="1"/>
          </p:cNvSpPr>
          <p:nvPr/>
        </p:nvSpPr>
        <p:spPr bwMode="auto">
          <a:xfrm>
            <a:off x="762000" y="6495305"/>
            <a:ext cx="7543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J. </a:t>
            </a:r>
            <a:r>
              <a:rPr lang="en-US" altLang="en-US" sz="1600" b="0" dirty="0" err="1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Bareilles</a:t>
            </a: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et al, Phys. Plasmas </a:t>
            </a:r>
            <a:r>
              <a:rPr lang="en-US" altLang="en-US" sz="160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11</a:t>
            </a: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3035-3046 (2004)</a:t>
            </a:r>
            <a:endParaRPr lang="en-US" altLang="en-US" sz="1600" b="0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762000" y="4653136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860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Anomalous transport due to E×B </a:t>
            </a: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drift instabilities</a:t>
            </a:r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0744"/>
          <a:stretch/>
        </p:blipFill>
        <p:spPr bwMode="auto">
          <a:xfrm>
            <a:off x="898139" y="4005064"/>
            <a:ext cx="331121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24"/>
          <p:cNvSpPr txBox="1">
            <a:spLocks noChangeArrowheads="1"/>
          </p:cNvSpPr>
          <p:nvPr/>
        </p:nvSpPr>
        <p:spPr bwMode="auto">
          <a:xfrm>
            <a:off x="772616" y="6525344"/>
            <a:ext cx="7543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J.C. Adam et al, Plasma Phys. Control. Fusion </a:t>
            </a:r>
            <a:r>
              <a:rPr lang="en-US" altLang="en-US" sz="160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50,</a:t>
            </a:r>
            <a:r>
              <a:rPr lang="en-US" altLang="en-US" sz="1600" b="0" dirty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124041 (2008)</a:t>
            </a:r>
            <a:endParaRPr lang="en-US" altLang="en-US" sz="1600" b="0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5366" name="Connecteur droit avec flèche 8"/>
          <p:cNvCxnSpPr>
            <a:cxnSpLocks noChangeShapeType="1"/>
          </p:cNvCxnSpPr>
          <p:nvPr/>
        </p:nvCxnSpPr>
        <p:spPr bwMode="auto">
          <a:xfrm flipV="1">
            <a:off x="7578624" y="4673625"/>
            <a:ext cx="0" cy="9080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7" name="Connecteur droit avec flèche 31"/>
          <p:cNvCxnSpPr>
            <a:cxnSpLocks noChangeShapeType="1"/>
          </p:cNvCxnSpPr>
          <p:nvPr/>
        </p:nvCxnSpPr>
        <p:spPr bwMode="auto">
          <a:xfrm>
            <a:off x="7578624" y="5572150"/>
            <a:ext cx="744538" cy="9525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7259537" y="4079900"/>
            <a:ext cx="12541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azimuthal</a:t>
            </a:r>
          </a:p>
          <a:p>
            <a:r>
              <a:rPr lang="en-US" altLang="en-US" sz="20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E×B </a:t>
            </a:r>
            <a:r>
              <a:rPr lang="en-US" altLang="en-US" sz="1600" b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drift</a:t>
            </a:r>
            <a:endParaRPr lang="en-US" altLang="en-US" sz="1600" b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9" name="Text Box 5"/>
          <p:cNvSpPr txBox="1">
            <a:spLocks noChangeArrowheads="1"/>
          </p:cNvSpPr>
          <p:nvPr/>
        </p:nvSpPr>
        <p:spPr bwMode="auto">
          <a:xfrm>
            <a:off x="7505599" y="5591200"/>
            <a:ext cx="12239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axial</a:t>
            </a:r>
          </a:p>
          <a:p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applied </a:t>
            </a:r>
            <a:r>
              <a:rPr lang="en-US" altLang="en-US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endParaRPr lang="en-US" altLang="en-US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5370" name="Group 47"/>
          <p:cNvGrpSpPr>
            <a:grpSpLocks/>
          </p:cNvGrpSpPr>
          <p:nvPr/>
        </p:nvGrpSpPr>
        <p:grpSpPr bwMode="auto">
          <a:xfrm>
            <a:off x="7854849" y="5111775"/>
            <a:ext cx="174625" cy="174625"/>
            <a:chOff x="4834" y="2482"/>
            <a:chExt cx="110" cy="110"/>
          </a:xfrm>
        </p:grpSpPr>
        <p:sp>
          <p:nvSpPr>
            <p:cNvPr id="15378" name="Oval 48"/>
            <p:cNvSpPr>
              <a:spLocks noChangeAspect="1" noChangeArrowheads="1"/>
            </p:cNvSpPr>
            <p:nvPr/>
          </p:nvSpPr>
          <p:spPr bwMode="auto">
            <a:xfrm>
              <a:off x="4834" y="2482"/>
              <a:ext cx="110" cy="11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15379" name="Oval 49"/>
            <p:cNvSpPr>
              <a:spLocks noChangeArrowheads="1"/>
            </p:cNvSpPr>
            <p:nvPr/>
          </p:nvSpPr>
          <p:spPr bwMode="auto">
            <a:xfrm>
              <a:off x="4866" y="25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5371" name="Text Box 5"/>
          <p:cNvSpPr txBox="1">
            <a:spLocks noChangeArrowheads="1"/>
          </p:cNvSpPr>
          <p:nvPr/>
        </p:nvSpPr>
        <p:spPr bwMode="auto">
          <a:xfrm>
            <a:off x="8018362" y="5037162"/>
            <a:ext cx="352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</a:t>
            </a:r>
            <a:endParaRPr lang="en-US" altLang="en-US" sz="200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372" name="Picture 1030" descr="C:\Documents and Settings\jpb\Bureau\MV1P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6713" r="26425" b="11012"/>
          <a:stretch>
            <a:fillRect/>
          </a:stretch>
        </p:blipFill>
        <p:spPr bwMode="auto">
          <a:xfrm>
            <a:off x="6997700" y="1506736"/>
            <a:ext cx="1636713" cy="1346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Ellipse 61"/>
          <p:cNvSpPr>
            <a:spLocks noChangeArrowheads="1"/>
          </p:cNvSpPr>
          <p:nvPr/>
        </p:nvSpPr>
        <p:spPr bwMode="auto">
          <a:xfrm>
            <a:off x="7296150" y="1705273"/>
            <a:ext cx="722313" cy="417512"/>
          </a:xfrm>
          <a:prstGeom prst="ellipse">
            <a:avLst/>
          </a:prstGeom>
          <a:noFill/>
          <a:ln w="38100" algn="ctr">
            <a:solidFill>
              <a:srgbClr val="FF0000">
                <a:alpha val="7607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15374" name="Connecteur droit avec flèche 6"/>
          <p:cNvCxnSpPr>
            <a:cxnSpLocks noChangeShapeType="1"/>
            <a:stCxn id="15373" idx="4"/>
          </p:cNvCxnSpPr>
          <p:nvPr/>
        </p:nvCxnSpPr>
        <p:spPr bwMode="auto">
          <a:xfrm>
            <a:off x="7658100" y="2122785"/>
            <a:ext cx="122238" cy="9525"/>
          </a:xfrm>
          <a:prstGeom prst="straightConnector1">
            <a:avLst/>
          </a:prstGeom>
          <a:noFill/>
          <a:ln w="38100" algn="ctr">
            <a:solidFill>
              <a:srgbClr val="FF0000">
                <a:alpha val="72156"/>
              </a:srgbClr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5" name="Text Box 38"/>
          <p:cNvSpPr txBox="1">
            <a:spLocks noChangeArrowheads="1"/>
          </p:cNvSpPr>
          <p:nvPr/>
        </p:nvSpPr>
        <p:spPr bwMode="auto">
          <a:xfrm>
            <a:off x="534989" y="1052736"/>
            <a:ext cx="8099424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Closed </a:t>
            </a:r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E×B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drift in azimuthal direction tends to become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unstable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 then “leak” across magnetic field barrier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Requires simulation in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plane </a:t>
            </a:r>
            <a:r>
              <a:rPr lang="en-US" altLang="fr-FR" sz="2000" b="0" dirty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 (z,)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fr-FR" sz="2000" b="0" dirty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 B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field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PIC simulations: electron-cyclotron drift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instability</a:t>
            </a:r>
            <a:endParaRPr lang="en-US" altLang="fr-FR" sz="20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Also fluid simulations predict drift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instabilities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&amp; anomalous transport, but with different (unphysical?) behavior – how to handle this? </a:t>
            </a:r>
            <a:endParaRPr lang="en-US" altLang="fr-FR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77" name="Text Box 10"/>
          <p:cNvSpPr txBox="1">
            <a:spLocks noChangeArrowheads="1"/>
          </p:cNvSpPr>
          <p:nvPr/>
        </p:nvSpPr>
        <p:spPr bwMode="auto">
          <a:xfrm>
            <a:off x="3347864" y="3789040"/>
            <a:ext cx="18002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Azimuthal E-field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22" y="4380135"/>
            <a:ext cx="2528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078001" y="5959061"/>
            <a:ext cx="252028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PIC simulations (Adam)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705552" y="5743747"/>
            <a:ext cx="18002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Fluid simulations (later this talk)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Jerome\These\Soutenance\Videos\HF\vide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340768"/>
            <a:ext cx="462438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>
            <a:off x="6172200" y="3933056"/>
            <a:ext cx="76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7020272" y="3717032"/>
            <a:ext cx="1828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applied voltage</a:t>
            </a:r>
            <a:endParaRPr lang="en-US" altLang="en-US" sz="2000" b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156176" y="4829090"/>
            <a:ext cx="261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ions in phase space</a:t>
            </a:r>
            <a:endParaRPr lang="en-US" alt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6732240" y="2352286"/>
            <a:ext cx="19732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20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potential</a:t>
            </a:r>
          </a:p>
          <a:p>
            <a:pPr algn="r"/>
            <a:r>
              <a:rPr lang="en-US" altLang="en-US" sz="20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+ plasma density</a:t>
            </a:r>
            <a:endParaRPr lang="en-US" altLang="en-US" sz="20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19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Transit-time instability in </a:t>
            </a:r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hybrid Hall thruster simulation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20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24"/>
          <p:cNvSpPr txBox="1">
            <a:spLocks noChangeArrowheads="1"/>
          </p:cNvSpPr>
          <p:nvPr/>
        </p:nvSpPr>
        <p:spPr bwMode="auto">
          <a:xfrm>
            <a:off x="844624" y="6351588"/>
            <a:ext cx="75438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J. Bareilles et al, Phys. Plasmas </a:t>
            </a:r>
            <a:r>
              <a:rPr lang="en-US" altLang="en-US" sz="160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11</a:t>
            </a:r>
            <a:r>
              <a:rPr lang="en-US" altLang="en-US" sz="1600" b="0" smtClean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3035-3046 (2004)</a:t>
            </a:r>
            <a:endParaRPr lang="en-US" altLang="en-US" sz="1600" b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558387" y="4005064"/>
            <a:ext cx="24061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(exceeded by some ion energies)</a:t>
            </a:r>
            <a:endParaRPr lang="en-US" altLang="en-US" sz="1600" b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52400" y="260648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Contents of this talk</a:t>
            </a: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685800" y="90872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Text Box 38"/>
          <p:cNvSpPr txBox="1">
            <a:spLocks noChangeArrowheads="1"/>
          </p:cNvSpPr>
          <p:nvPr/>
        </p:nvSpPr>
        <p:spPr bwMode="auto">
          <a:xfrm>
            <a:off x="534989" y="1052736"/>
            <a:ext cx="8099424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Purpose: demonstrate that fluid simulations of partially magnetized plasma devices in general involve plasma instabilities (in particular when describing plane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B)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– and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raise questions about how to handle this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Examples from fluid code MAGNIS: 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Magnetic filter in ITER NIS &amp; PEGASES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Plasma column in CYBELE source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Hall thruster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altLang="fr-FR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Questions: 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Physical </a:t>
            </a: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relevance, validity, consistency with experiments and </a:t>
            </a: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PIC simulations?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Numerical </a:t>
            </a:r>
            <a:r>
              <a:rPr lang="en-US" altLang="fr-FR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constraints, convergence? </a:t>
            </a:r>
            <a:endParaRPr lang="en-US" altLang="fr-FR" sz="16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MAGNIS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@ LAPLACE Toulouse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2" name="Text Box 38"/>
          <p:cNvSpPr txBox="1">
            <a:spLocks noChangeArrowheads="1"/>
          </p:cNvSpPr>
          <p:nvPr/>
        </p:nvSpPr>
        <p:spPr bwMode="auto">
          <a:xfrm>
            <a:off x="755650" y="1125538"/>
            <a:ext cx="813752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Multi-fluid: electrons, ions, neutrals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equations with chemistry source terms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Full momentum equations including inertia terms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Electron energy equation with magnetized heat flux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Quasi-neutrality: plasma potential deduced from current continuity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Boundary conditions from sheath theory, allowing for different wall materials: grounded, biased, dielectric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Evolution in time and 2D plane perpendicular to magnetic field lines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Parallel losses (along field lines) included via effective source terms (2D+½D) allowing for dielectric, grounded, or biased walls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Magnetized fluxes handled through original numerical scheme using prediction/correction on shifted numerical grids 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539552" y="4149080"/>
            <a:ext cx="7920880" cy="199295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2"/>
          <p:cNvSpPr txBox="1">
            <a:spLocks noChangeArrowheads="1"/>
          </p:cNvSpPr>
          <p:nvPr/>
        </p:nvSpPr>
        <p:spPr bwMode="auto">
          <a:xfrm>
            <a:off x="152400" y="26035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fluid model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equations</a:t>
            </a:r>
          </a:p>
        </p:txBody>
      </p:sp>
      <p:sp>
        <p:nvSpPr>
          <p:cNvPr id="8208" name="Line 3"/>
          <p:cNvSpPr>
            <a:spLocks noChangeShapeType="1"/>
          </p:cNvSpPr>
          <p:nvPr/>
        </p:nvSpPr>
        <p:spPr bwMode="auto">
          <a:xfrm>
            <a:off x="685800" y="908050"/>
            <a:ext cx="7696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aphicFrame>
        <p:nvGraphicFramePr>
          <p:cNvPr id="8210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631813"/>
              </p:ext>
            </p:extLst>
          </p:nvPr>
        </p:nvGraphicFramePr>
        <p:xfrm>
          <a:off x="1725538" y="1556792"/>
          <a:ext cx="26685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56"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538" y="1556792"/>
                        <a:ext cx="26685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8"/>
          <p:cNvSpPr txBox="1">
            <a:spLocks noChangeArrowheads="1"/>
          </p:cNvSpPr>
          <p:nvPr/>
        </p:nvSpPr>
        <p:spPr bwMode="auto">
          <a:xfrm>
            <a:off x="468313" y="1052513"/>
            <a:ext cx="743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Continuity &amp; momentum equations for each species </a:t>
            </a:r>
            <a:r>
              <a:rPr lang="fr-FR" altLang="en-US" sz="2000" b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:</a:t>
            </a:r>
          </a:p>
        </p:txBody>
      </p:sp>
      <p:graphicFrame>
        <p:nvGraphicFramePr>
          <p:cNvPr id="8221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942029"/>
              </p:ext>
            </p:extLst>
          </p:nvPr>
        </p:nvGraphicFramePr>
        <p:xfrm>
          <a:off x="5652120" y="1649686"/>
          <a:ext cx="2182812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57" name="Equation" r:id="rId6" imgW="1485720" imgH="279360" progId="Equation.DSMT4">
                  <p:embed/>
                </p:oleObj>
              </mc:Choice>
              <mc:Fallback>
                <p:oleObj name="Equation" r:id="rId6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49686"/>
                        <a:ext cx="2182812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78"/>
          <p:cNvSpPr txBox="1">
            <a:spLocks noChangeArrowheads="1"/>
          </p:cNvSpPr>
          <p:nvPr/>
        </p:nvSpPr>
        <p:spPr bwMode="auto">
          <a:xfrm>
            <a:off x="5336594" y="2132856"/>
            <a:ext cx="276379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losses along magnetic field lines included in source term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5" name="Text Box 78"/>
          <p:cNvSpPr txBox="1">
            <a:spLocks noChangeArrowheads="1"/>
          </p:cNvSpPr>
          <p:nvPr/>
        </p:nvSpPr>
        <p:spPr bwMode="auto">
          <a:xfrm>
            <a:off x="3118093" y="2102659"/>
            <a:ext cx="11658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ionization</a:t>
            </a:r>
            <a:endParaRPr lang="en-US" altLang="en-US" sz="16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75849</TotalTime>
  <Words>2006</Words>
  <Application>Microsoft Office PowerPoint</Application>
  <PresentationFormat>Affichage à l'écran (4:3)</PresentationFormat>
  <Paragraphs>368</Paragraphs>
  <Slides>36</Slides>
  <Notes>11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39" baseType="lpstr">
      <vt:lpstr>Modèle par défaut</vt:lpstr>
      <vt:lpstr>Equation</vt:lpstr>
      <vt:lpstr>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CPAT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JPB</dc:creator>
  <cp:lastModifiedBy>Gerjan</cp:lastModifiedBy>
  <cp:revision>818</cp:revision>
  <dcterms:created xsi:type="dcterms:W3CDTF">2011-05-24T08:01:46Z</dcterms:created>
  <dcterms:modified xsi:type="dcterms:W3CDTF">2017-06-21T18:06:02Z</dcterms:modified>
</cp:coreProperties>
</file>