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mp4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60" r:id="rId4"/>
    <p:sldId id="262" r:id="rId5"/>
    <p:sldId id="272" r:id="rId6"/>
    <p:sldId id="281" r:id="rId7"/>
    <p:sldId id="264" r:id="rId8"/>
    <p:sldId id="265" r:id="rId9"/>
    <p:sldId id="263" r:id="rId10"/>
    <p:sldId id="261" r:id="rId11"/>
    <p:sldId id="267" r:id="rId12"/>
    <p:sldId id="266" r:id="rId13"/>
    <p:sldId id="268" r:id="rId14"/>
    <p:sldId id="269" r:id="rId15"/>
    <p:sldId id="270" r:id="rId16"/>
    <p:sldId id="271" r:id="rId17"/>
    <p:sldId id="273" r:id="rId18"/>
    <p:sldId id="274" r:id="rId19"/>
    <p:sldId id="282" r:id="rId20"/>
    <p:sldId id="275" r:id="rId21"/>
    <p:sldId id="276" r:id="rId22"/>
    <p:sldId id="283" r:id="rId23"/>
    <p:sldId id="280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26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6"/>
    <p:restoredTop sz="94674"/>
  </p:normalViewPr>
  <p:slideViewPr>
    <p:cSldViewPr snapToGrid="0" snapToObjects="1">
      <p:cViewPr>
        <p:scale>
          <a:sx n="119" d="100"/>
          <a:sy n="119" d="100"/>
        </p:scale>
        <p:origin x="3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9" Type="http://schemas.openxmlformats.org/officeDocument/2006/relationships/image" Target="../media/image20.emf"/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emf"/><Relationship Id="rId3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62069E-9BE8-CA4F-8947-CE5885EC73E4}" type="datetimeFigureOut">
              <a:rPr lang="en-US" smtClean="0"/>
              <a:t>6/22/17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1BE97-BE60-0C46-A83D-4A2B977AEFF4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27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543D04-6834-7949-BA65-4FBB2FE9FAE9}" type="slidenum">
              <a:rPr lang="it-IT" sz="1200"/>
              <a:pPr/>
              <a:t>1</a:t>
            </a:fld>
            <a:endParaRPr lang="it-IT" sz="1200"/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3501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10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651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11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187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12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960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13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856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14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048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15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026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16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104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17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83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18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83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19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897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2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2396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20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482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21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3922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22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996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23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5228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24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369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CF0854-1BDA-FE46-99FC-199007DD8733}" type="slidenum">
              <a:rPr lang="de-DE"/>
              <a:pPr/>
              <a:t>3</a:t>
            </a:fld>
            <a:endParaRPr lang="de-DE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1861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4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182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5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758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6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332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7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090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8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629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EBBBC8-63F9-6C4A-9007-0480A1306726}" type="slidenum">
              <a:rPr lang="it-IT" sz="1200"/>
              <a:pPr/>
              <a:t>9</a:t>
            </a:fld>
            <a:endParaRPr lang="it-IT" sz="1200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433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2C9B-C7E5-C94C-A2D6-53D32A84A240}" type="datetimeFigureOut">
              <a:rPr lang="en-US" smtClean="0"/>
              <a:t>6/22/17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3076-773B-A94C-991B-1EC1415ECD8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46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2C9B-C7E5-C94C-A2D6-53D32A84A240}" type="datetimeFigureOut">
              <a:rPr lang="en-US" smtClean="0"/>
              <a:t>6/22/17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3076-773B-A94C-991B-1EC1415ECD8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86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2C9B-C7E5-C94C-A2D6-53D32A84A240}" type="datetimeFigureOut">
              <a:rPr lang="en-US" smtClean="0"/>
              <a:t>6/22/17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3076-773B-A94C-991B-1EC1415ECD8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01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317D-5D6C-F74B-8FC8-9658B6DEE50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2C9B-C7E5-C94C-A2D6-53D32A84A240}" type="datetimeFigureOut">
              <a:rPr lang="en-US" smtClean="0"/>
              <a:t>6/22/17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3076-773B-A94C-991B-1EC1415ECD8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68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2C9B-C7E5-C94C-A2D6-53D32A84A240}" type="datetimeFigureOut">
              <a:rPr lang="en-US" smtClean="0"/>
              <a:t>6/22/17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3076-773B-A94C-991B-1EC1415ECD8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98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2C9B-C7E5-C94C-A2D6-53D32A84A240}" type="datetimeFigureOut">
              <a:rPr lang="en-US" smtClean="0"/>
              <a:t>6/22/17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3076-773B-A94C-991B-1EC1415ECD8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72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2C9B-C7E5-C94C-A2D6-53D32A84A240}" type="datetimeFigureOut">
              <a:rPr lang="en-US" smtClean="0"/>
              <a:t>6/22/17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3076-773B-A94C-991B-1EC1415ECD8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9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2C9B-C7E5-C94C-A2D6-53D32A84A240}" type="datetimeFigureOut">
              <a:rPr lang="en-US" smtClean="0"/>
              <a:t>6/22/17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3076-773B-A94C-991B-1EC1415ECD8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8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2C9B-C7E5-C94C-A2D6-53D32A84A240}" type="datetimeFigureOut">
              <a:rPr lang="en-US" smtClean="0"/>
              <a:t>6/22/17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3076-773B-A94C-991B-1EC1415ECD8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49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2C9B-C7E5-C94C-A2D6-53D32A84A240}" type="datetimeFigureOut">
              <a:rPr lang="en-US" smtClean="0"/>
              <a:t>6/22/17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3076-773B-A94C-991B-1EC1415ECD8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9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2C9B-C7E5-C94C-A2D6-53D32A84A240}" type="datetimeFigureOut">
              <a:rPr lang="en-US" smtClean="0"/>
              <a:t>6/22/17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93076-773B-A94C-991B-1EC1415ECD8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B2C9B-C7E5-C94C-A2D6-53D32A84A240}" type="datetimeFigureOut">
              <a:rPr lang="en-US" smtClean="0"/>
              <a:t>6/22/17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93076-773B-A94C-991B-1EC1415ECD82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hyperlink" Target="mailto:francesco.taccogna@cnr.it" TargetMode="Externa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emf"/><Relationship Id="rId20" Type="http://schemas.openxmlformats.org/officeDocument/2006/relationships/oleObject" Target="../embeddings/oleObject11.bin"/><Relationship Id="rId21" Type="http://schemas.openxmlformats.org/officeDocument/2006/relationships/image" Target="../media/image20.emf"/><Relationship Id="rId10" Type="http://schemas.openxmlformats.org/officeDocument/2006/relationships/oleObject" Target="../embeddings/oleObject6.bin"/><Relationship Id="rId11" Type="http://schemas.openxmlformats.org/officeDocument/2006/relationships/image" Target="../media/image15.emf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16.emf"/><Relationship Id="rId14" Type="http://schemas.openxmlformats.org/officeDocument/2006/relationships/oleObject" Target="../embeddings/oleObject8.bin"/><Relationship Id="rId15" Type="http://schemas.openxmlformats.org/officeDocument/2006/relationships/image" Target="../media/image17.emf"/><Relationship Id="rId16" Type="http://schemas.openxmlformats.org/officeDocument/2006/relationships/oleObject" Target="../embeddings/oleObject9.bin"/><Relationship Id="rId17" Type="http://schemas.openxmlformats.org/officeDocument/2006/relationships/image" Target="../media/image18.emf"/><Relationship Id="rId18" Type="http://schemas.openxmlformats.org/officeDocument/2006/relationships/oleObject" Target="../embeddings/oleObject10.bin"/><Relationship Id="rId19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3.emf"/><Relationship Id="rId8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1.png"/><Relationship Id="rId6" Type="http://schemas.openxmlformats.org/officeDocument/2006/relationships/oleObject" Target="../embeddings/oleObject13.bin"/><Relationship Id="rId7" Type="http://schemas.openxmlformats.org/officeDocument/2006/relationships/image" Target="../media/image22.emf"/><Relationship Id="rId8" Type="http://schemas.openxmlformats.org/officeDocument/2006/relationships/image" Target="../media/image24.jpeg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2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3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1" descr="Senza titolo 2"/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854632"/>
            <a:ext cx="9144000" cy="2309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0000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it-IT" sz="3600" b="1" dirty="0" smtClean="0">
                <a:solidFill>
                  <a:srgbClr val="0000FF"/>
                </a:solidFill>
                <a:latin typeface="Palatino"/>
                <a:ea typeface="ＭＳ Ｐゴシック" charset="0"/>
                <a:cs typeface="Palatino"/>
              </a:rPr>
              <a:t>3D PIC-MCC</a:t>
            </a:r>
            <a:br>
              <a:rPr lang="it-IT" sz="3600" b="1" dirty="0" smtClean="0">
                <a:solidFill>
                  <a:srgbClr val="0000FF"/>
                </a:solidFill>
                <a:latin typeface="Palatino"/>
                <a:ea typeface="ＭＳ Ｐゴシック" charset="0"/>
                <a:cs typeface="Palatino"/>
              </a:rPr>
            </a:br>
            <a:r>
              <a:rPr lang="it-IT" sz="3600" b="1" dirty="0" smtClean="0">
                <a:solidFill>
                  <a:srgbClr val="0000FF"/>
                </a:solidFill>
                <a:latin typeface="Palatino"/>
                <a:ea typeface="ＭＳ Ｐゴシック" charset="0"/>
                <a:cs typeface="Palatino"/>
              </a:rPr>
              <a:t>Model</a:t>
            </a:r>
            <a:br>
              <a:rPr lang="it-IT" sz="3600" b="1" dirty="0" smtClean="0">
                <a:solidFill>
                  <a:srgbClr val="0000FF"/>
                </a:solidFill>
                <a:latin typeface="Palatino"/>
                <a:ea typeface="ＭＳ Ｐゴシック" charset="0"/>
                <a:cs typeface="Palatino"/>
              </a:rPr>
            </a:br>
            <a:r>
              <a:rPr lang="it-IT" sz="3600" b="1" dirty="0" smtClean="0">
                <a:solidFill>
                  <a:srgbClr val="0000FF"/>
                </a:solidFill>
                <a:latin typeface="Palatino"/>
                <a:ea typeface="ＭＳ Ｐゴシック" charset="0"/>
                <a:cs typeface="Palatino"/>
              </a:rPr>
              <a:t>of </a:t>
            </a:r>
            <a:br>
              <a:rPr lang="it-IT" sz="3600" b="1" dirty="0" smtClean="0">
                <a:solidFill>
                  <a:srgbClr val="0000FF"/>
                </a:solidFill>
                <a:latin typeface="Palatino"/>
                <a:ea typeface="ＭＳ Ｐゴシック" charset="0"/>
                <a:cs typeface="Palatino"/>
              </a:rPr>
            </a:br>
            <a:r>
              <a:rPr lang="it-IT" sz="3600" b="1" dirty="0" smtClean="0">
                <a:solidFill>
                  <a:srgbClr val="0000FF"/>
                </a:solidFill>
                <a:latin typeface="Palatino"/>
                <a:ea typeface="ＭＳ Ｐゴシック" charset="0"/>
                <a:cs typeface="Palatino"/>
              </a:rPr>
              <a:t>Hall </a:t>
            </a:r>
            <a:r>
              <a:rPr lang="it-IT" sz="3600" b="1" dirty="0" err="1" smtClean="0">
                <a:solidFill>
                  <a:srgbClr val="0000FF"/>
                </a:solidFill>
                <a:latin typeface="Palatino"/>
                <a:ea typeface="ＭＳ Ｐゴシック" charset="0"/>
                <a:cs typeface="Palatino"/>
              </a:rPr>
              <a:t>Thruster</a:t>
            </a:r>
            <a:endParaRPr lang="it-IT" sz="3600" dirty="0"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1787526" y="6324600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706880" y="6324601"/>
            <a:ext cx="8763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1200" dirty="0">
                <a:latin typeface="Palatino"/>
                <a:cs typeface="Palatino"/>
              </a:rPr>
              <a:t>e-mail: </a:t>
            </a:r>
            <a:r>
              <a:rPr lang="it-IT" sz="1200" dirty="0">
                <a:solidFill>
                  <a:srgbClr val="0000FF"/>
                </a:solidFill>
                <a:latin typeface="Palatino"/>
                <a:cs typeface="Palatino"/>
                <a:hlinkClick r:id="rId4"/>
              </a:rPr>
              <a:t>francesco.taccogna@cnr.it</a:t>
            </a:r>
            <a:r>
              <a:rPr lang="it-IT" sz="1200" dirty="0">
                <a:solidFill>
                  <a:srgbClr val="0000FF"/>
                </a:solidFill>
                <a:latin typeface="Palatino"/>
                <a:cs typeface="Palatino"/>
              </a:rPr>
              <a:t>	</a:t>
            </a:r>
            <a:r>
              <a:rPr lang="it-IT" sz="1200" dirty="0" smtClean="0">
                <a:solidFill>
                  <a:srgbClr val="0000FF"/>
                </a:solidFill>
                <a:latin typeface="Palatino"/>
                <a:cs typeface="Palatino"/>
              </a:rPr>
              <a:t>                     </a:t>
            </a:r>
            <a:r>
              <a:rPr lang="it-IT" sz="1200" dirty="0" err="1" smtClean="0">
                <a:solidFill>
                  <a:srgbClr val="0000FF"/>
                </a:solidFill>
                <a:latin typeface="Palatino"/>
                <a:cs typeface="Palatino"/>
              </a:rPr>
              <a:t>ExB</a:t>
            </a:r>
            <a:r>
              <a:rPr lang="it-IT" sz="1200" dirty="0" smtClean="0">
                <a:solidFill>
                  <a:srgbClr val="0000FF"/>
                </a:solidFill>
                <a:latin typeface="Palatino"/>
                <a:cs typeface="Palatino"/>
              </a:rPr>
              <a:t> </a:t>
            </a:r>
            <a:r>
              <a:rPr lang="it-IT" sz="1200" dirty="0" err="1" smtClean="0">
                <a:solidFill>
                  <a:srgbClr val="0000FF"/>
                </a:solidFill>
                <a:latin typeface="Palatino"/>
                <a:cs typeface="Palatino"/>
              </a:rPr>
              <a:t>Plasmas</a:t>
            </a:r>
            <a:r>
              <a:rPr lang="it-IT" sz="1200" dirty="0" smtClean="0">
                <a:solidFill>
                  <a:srgbClr val="0000FF"/>
                </a:solidFill>
                <a:latin typeface="Palatino"/>
                <a:cs typeface="Palatino"/>
              </a:rPr>
              <a:t> for Space and Industrial Applications </a:t>
            </a:r>
            <a:r>
              <a:rPr lang="mr-IN" sz="1200" dirty="0" smtClean="0">
                <a:solidFill>
                  <a:srgbClr val="0000FF"/>
                </a:solidFill>
                <a:latin typeface="Palatino"/>
                <a:cs typeface="Palatino"/>
              </a:rPr>
              <a:t>–</a:t>
            </a:r>
            <a:r>
              <a:rPr lang="it-IT" sz="1200" dirty="0" smtClean="0">
                <a:solidFill>
                  <a:srgbClr val="0000FF"/>
                </a:solidFill>
                <a:latin typeface="Palatino"/>
                <a:cs typeface="Palatino"/>
              </a:rPr>
              <a:t> Toulouse 23/06/2017</a:t>
            </a:r>
            <a:endParaRPr lang="it-IT" sz="1200" dirty="0">
              <a:latin typeface="Palatino"/>
              <a:cs typeface="Palatino"/>
            </a:endParaRPr>
          </a:p>
        </p:txBody>
      </p:sp>
      <p:pic>
        <p:nvPicPr>
          <p:cNvPr id="16390" name="Picture 9" descr="logo-cnr-pis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52400"/>
            <a:ext cx="838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3579778"/>
            <a:ext cx="8382000" cy="24384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it-IT" b="1" dirty="0">
                <a:latin typeface="Palatino"/>
                <a:ea typeface="ＭＳ Ｐゴシック" charset="0"/>
                <a:cs typeface="Palatino"/>
              </a:rPr>
              <a:t>Francesco </a:t>
            </a:r>
            <a:r>
              <a:rPr lang="it-IT" b="1" dirty="0" err="1" smtClean="0">
                <a:latin typeface="Palatino"/>
                <a:ea typeface="ＭＳ Ｐゴシック" charset="0"/>
                <a:cs typeface="Palatino"/>
              </a:rPr>
              <a:t>Taccogna</a:t>
            </a:r>
            <a:endParaRPr lang="it-IT" b="1" dirty="0" smtClean="0">
              <a:latin typeface="Palatino"/>
              <a:ea typeface="ＭＳ Ｐゴシック" charset="0"/>
              <a:cs typeface="Palatino"/>
            </a:endParaRPr>
          </a:p>
          <a:p>
            <a:pPr eaLnBrk="1" hangingPunct="1"/>
            <a:r>
              <a:rPr lang="it-IT" b="1" dirty="0" smtClean="0">
                <a:latin typeface="Palatino"/>
                <a:ea typeface="ＭＳ Ｐゴシック" charset="0"/>
                <a:cs typeface="Palatino"/>
              </a:rPr>
              <a:t>Pierpaolo Minelli</a:t>
            </a:r>
            <a:endParaRPr lang="it-IT" b="1" dirty="0">
              <a:latin typeface="Palatino"/>
              <a:ea typeface="ＭＳ Ｐゴシック" charset="0"/>
              <a:cs typeface="Palatino"/>
            </a:endParaRPr>
          </a:p>
          <a:p>
            <a:pPr eaLnBrk="1" hangingPunct="1"/>
            <a:endParaRPr lang="it-IT" sz="1800" b="1" dirty="0">
              <a:latin typeface="Palatino"/>
              <a:ea typeface="ＭＳ Ｐゴシック" charset="0"/>
              <a:cs typeface="Palatino"/>
            </a:endParaRPr>
          </a:p>
          <a:p>
            <a:pPr eaLnBrk="1" hangingPunct="1"/>
            <a:r>
              <a:rPr lang="it-IT" sz="1600" b="1" dirty="0" err="1">
                <a:latin typeface="Palatino"/>
                <a:ea typeface="ＭＳ Ｐゴシック" charset="0"/>
                <a:cs typeface="Palatino"/>
              </a:rPr>
              <a:t>P.Las.M.I</a:t>
            </a:r>
            <a:r>
              <a:rPr lang="it-IT" sz="1600" b="1" dirty="0">
                <a:latin typeface="Palatino"/>
                <a:ea typeface="ＭＳ Ｐゴシック" charset="0"/>
                <a:cs typeface="Palatino"/>
              </a:rPr>
              <a:t>. </a:t>
            </a:r>
            <a:r>
              <a:rPr lang="it-IT" sz="1600" b="1" dirty="0" err="1">
                <a:latin typeface="Palatino"/>
                <a:ea typeface="ＭＳ Ｐゴシック" charset="0"/>
                <a:cs typeface="Palatino"/>
              </a:rPr>
              <a:t>research</a:t>
            </a:r>
            <a:r>
              <a:rPr lang="it-IT" sz="1600" b="1" dirty="0"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1600" b="1" dirty="0" err="1">
                <a:latin typeface="Palatino"/>
                <a:ea typeface="ＭＳ Ｐゴシック" charset="0"/>
                <a:cs typeface="Palatino"/>
              </a:rPr>
              <a:t>group</a:t>
            </a:r>
            <a:endParaRPr lang="it-IT" sz="1600" b="1" dirty="0">
              <a:latin typeface="Palatino"/>
              <a:ea typeface="ＭＳ Ｐゴシック" charset="0"/>
              <a:cs typeface="Palatino"/>
            </a:endParaRPr>
          </a:p>
          <a:p>
            <a:pPr eaLnBrk="1" hangingPunct="1"/>
            <a:r>
              <a:rPr lang="it-IT" sz="1600" b="1" dirty="0">
                <a:latin typeface="Palatino"/>
                <a:ea typeface="ＭＳ Ｐゴシック" charset="0"/>
                <a:cs typeface="Palatino"/>
              </a:rPr>
              <a:t>Istituto di Nanotecnologia</a:t>
            </a:r>
          </a:p>
          <a:p>
            <a:pPr eaLnBrk="1" hangingPunct="1"/>
            <a:r>
              <a:rPr lang="it-IT" sz="1600" b="1" dirty="0">
                <a:latin typeface="Palatino"/>
                <a:ea typeface="ＭＳ Ｐゴシック" charset="0"/>
                <a:cs typeface="Palatino"/>
              </a:rPr>
              <a:t>Consiglio Nazionale delle Ricerche</a:t>
            </a:r>
          </a:p>
          <a:p>
            <a:pPr eaLnBrk="1" hangingPunct="1"/>
            <a:r>
              <a:rPr lang="it-IT" sz="1600" b="1" dirty="0">
                <a:latin typeface="Palatino"/>
                <a:ea typeface="ＭＳ Ｐゴシック" charset="0"/>
                <a:cs typeface="Palatino"/>
              </a:rPr>
              <a:t>Bari</a:t>
            </a:r>
          </a:p>
          <a:p>
            <a:pPr eaLnBrk="1" hangingPunct="1"/>
            <a:endParaRPr lang="it-IT" sz="1600" b="1" dirty="0">
              <a:latin typeface="Palatino"/>
              <a:ea typeface="ＭＳ Ｐゴシック" charset="0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0347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24000" y="220663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3D(</a:t>
            </a:r>
            <a:r>
              <a:rPr lang="it-IT" sz="2800" b="1" dirty="0" err="1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r,</a:t>
            </a:r>
            <a:r>
              <a:rPr lang="it-IT" sz="2800" b="1" dirty="0" err="1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θ,</a:t>
            </a:r>
            <a:r>
              <a:rPr lang="it-IT" sz="2800" b="1" dirty="0" err="1">
                <a:solidFill>
                  <a:schemeClr val="bg1"/>
                </a:solidFill>
                <a:latin typeface="Palatino"/>
                <a:ea typeface="Lucida Grande"/>
                <a:cs typeface="Palatino"/>
              </a:rPr>
              <a:t>z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) </a:t>
            </a:r>
            <a:r>
              <a:rPr lang="it-IT" sz="2800" b="1" dirty="0" err="1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Geometrical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Scaling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9966325" y="61261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1676400" y="883916"/>
            <a:ext cx="876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dirty="0" err="1">
                <a:latin typeface="Palatino"/>
                <a:cs typeface="Palatino"/>
              </a:rPr>
              <a:t>Reduction</a:t>
            </a:r>
            <a:r>
              <a:rPr lang="it-IT" dirty="0">
                <a:latin typeface="Palatino"/>
                <a:cs typeface="Palatino"/>
              </a:rPr>
              <a:t> of </a:t>
            </a:r>
            <a:r>
              <a:rPr lang="it-IT" dirty="0" err="1">
                <a:latin typeface="Palatino"/>
                <a:cs typeface="Palatino"/>
              </a:rPr>
              <a:t>size</a:t>
            </a:r>
            <a:r>
              <a:rPr lang="it-IT" dirty="0">
                <a:latin typeface="Palatino"/>
                <a:cs typeface="Palatino"/>
              </a:rPr>
              <a:t> </a:t>
            </a:r>
            <a:r>
              <a:rPr lang="it-IT" i="1" dirty="0">
                <a:latin typeface="Palatino"/>
                <a:cs typeface="Palatino"/>
              </a:rPr>
              <a:t>L</a:t>
            </a:r>
            <a:r>
              <a:rPr lang="it-IT" dirty="0">
                <a:latin typeface="Palatino"/>
                <a:cs typeface="Palatino"/>
              </a:rPr>
              <a:t> </a:t>
            </a:r>
            <a:r>
              <a:rPr lang="it-IT" dirty="0" err="1">
                <a:latin typeface="Palatino"/>
                <a:cs typeface="Palatino"/>
              </a:rPr>
              <a:t>keeping</a:t>
            </a:r>
            <a:r>
              <a:rPr lang="it-IT" dirty="0">
                <a:latin typeface="Palatino"/>
                <a:cs typeface="Palatino"/>
              </a:rPr>
              <a:t> </a:t>
            </a:r>
            <a:r>
              <a:rPr lang="it-IT" dirty="0" err="1">
                <a:latin typeface="Palatino"/>
                <a:cs typeface="Palatino"/>
              </a:rPr>
              <a:t>constant</a:t>
            </a:r>
            <a:r>
              <a:rPr lang="it-IT" dirty="0">
                <a:latin typeface="Palatino"/>
                <a:cs typeface="Palatino"/>
              </a:rPr>
              <a:t> </a:t>
            </a:r>
            <a:r>
              <a:rPr lang="it-IT" dirty="0" err="1">
                <a:latin typeface="Palatino"/>
                <a:cs typeface="Palatino"/>
              </a:rPr>
              <a:t>most</a:t>
            </a:r>
            <a:r>
              <a:rPr lang="it-IT" dirty="0">
                <a:latin typeface="Palatino"/>
                <a:cs typeface="Palatino"/>
              </a:rPr>
              <a:t> </a:t>
            </a:r>
            <a:r>
              <a:rPr lang="it-IT" dirty="0" err="1">
                <a:latin typeface="Palatino"/>
                <a:cs typeface="Palatino"/>
              </a:rPr>
              <a:t>relevant</a:t>
            </a:r>
            <a:r>
              <a:rPr lang="it-IT" dirty="0">
                <a:latin typeface="Palatino"/>
                <a:cs typeface="Palatino"/>
              </a:rPr>
              <a:t> non-</a:t>
            </a:r>
            <a:r>
              <a:rPr lang="it-IT" dirty="0" err="1">
                <a:latin typeface="Palatino"/>
                <a:cs typeface="Palatino"/>
              </a:rPr>
              <a:t>dimensional</a:t>
            </a:r>
            <a:r>
              <a:rPr lang="it-IT" dirty="0">
                <a:latin typeface="Palatino"/>
                <a:cs typeface="Palatino"/>
              </a:rPr>
              <a:t> </a:t>
            </a:r>
            <a:r>
              <a:rPr lang="it-IT" dirty="0" err="1">
                <a:latin typeface="Palatino"/>
                <a:cs typeface="Palatino"/>
              </a:rPr>
              <a:t>parameters</a:t>
            </a:r>
            <a:r>
              <a:rPr lang="it-IT" dirty="0">
                <a:latin typeface="Palatino"/>
                <a:cs typeface="Palatino"/>
              </a:rPr>
              <a:t>: 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2420752" y="1361754"/>
            <a:ext cx="129063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dirty="0" err="1">
                <a:solidFill>
                  <a:srgbClr val="0000FF"/>
                </a:solidFill>
                <a:latin typeface="Palatino"/>
                <a:cs typeface="Palatino"/>
              </a:rPr>
              <a:t>Ionization</a:t>
            </a:r>
            <a:endParaRPr lang="it-IT" dirty="0">
              <a:solidFill>
                <a:srgbClr val="0000FF"/>
              </a:solidFill>
              <a:latin typeface="Palatino"/>
              <a:cs typeface="Palatino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2420752" y="2083909"/>
            <a:ext cx="16002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dirty="0" err="1">
                <a:solidFill>
                  <a:srgbClr val="0000FF"/>
                </a:solidFill>
                <a:latin typeface="Palatino"/>
                <a:cs typeface="Palatino"/>
              </a:rPr>
              <a:t>Confinement</a:t>
            </a:r>
            <a:endParaRPr lang="it-IT" dirty="0">
              <a:solidFill>
                <a:srgbClr val="0000FF"/>
              </a:solidFill>
              <a:latin typeface="Palatino"/>
              <a:cs typeface="Palatino"/>
            </a:endParaRPr>
          </a:p>
        </p:txBody>
      </p:sp>
      <p:graphicFrame>
        <p:nvGraphicFramePr>
          <p:cNvPr id="3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940442"/>
              </p:ext>
            </p:extLst>
          </p:nvPr>
        </p:nvGraphicFramePr>
        <p:xfrm>
          <a:off x="4251957" y="1350804"/>
          <a:ext cx="1274762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4" imgW="1016397" imgH="432197" progId="Equation.3">
                  <p:embed/>
                </p:oleObj>
              </mc:Choice>
              <mc:Fallback>
                <p:oleObj name="Equation" r:id="rId4" imgW="1016397" imgH="4321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1957" y="1350804"/>
                        <a:ext cx="1274762" cy="544512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680302"/>
              </p:ext>
            </p:extLst>
          </p:nvPr>
        </p:nvGraphicFramePr>
        <p:xfrm>
          <a:off x="4251957" y="2089795"/>
          <a:ext cx="125730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6" imgW="749300" imgH="317500" progId="Equation.3">
                  <p:embed/>
                </p:oleObj>
              </mc:Choice>
              <mc:Fallback>
                <p:oleObj name="Equation" r:id="rId6" imgW="7493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1957" y="2089795"/>
                        <a:ext cx="1257300" cy="525462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6576624" y="1858315"/>
            <a:ext cx="4481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1400" dirty="0">
                <a:latin typeface="Palatino"/>
                <a:cs typeface="Palatino"/>
              </a:rPr>
              <a:t>the </a:t>
            </a:r>
            <a:r>
              <a:rPr lang="it-IT" sz="1400" dirty="0" err="1">
                <a:latin typeface="Palatino"/>
                <a:cs typeface="Palatino"/>
              </a:rPr>
              <a:t>discharge</a:t>
            </a:r>
            <a:r>
              <a:rPr lang="it-IT" sz="1400" dirty="0">
                <a:latin typeface="Palatino"/>
                <a:cs typeface="Palatino"/>
              </a:rPr>
              <a:t> </a:t>
            </a:r>
            <a:r>
              <a:rPr lang="it-IT" sz="1400" dirty="0" err="1">
                <a:latin typeface="Palatino"/>
                <a:cs typeface="Palatino"/>
              </a:rPr>
              <a:t>still</a:t>
            </a:r>
            <a:r>
              <a:rPr lang="it-IT" sz="1400" dirty="0">
                <a:latin typeface="Palatino"/>
                <a:cs typeface="Palatino"/>
              </a:rPr>
              <a:t> </a:t>
            </a:r>
            <a:r>
              <a:rPr lang="it-IT" sz="1400" dirty="0" err="1">
                <a:latin typeface="Palatino"/>
                <a:cs typeface="Palatino"/>
              </a:rPr>
              <a:t>keeps</a:t>
            </a:r>
            <a:r>
              <a:rPr lang="it-IT" sz="1400" dirty="0">
                <a:latin typeface="Palatino"/>
                <a:cs typeface="Palatino"/>
              </a:rPr>
              <a:t> </a:t>
            </a:r>
            <a:r>
              <a:rPr lang="it-IT" sz="1400" dirty="0" err="1">
                <a:latin typeface="Palatino"/>
                <a:cs typeface="Palatino"/>
              </a:rPr>
              <a:t>its</a:t>
            </a:r>
            <a:r>
              <a:rPr lang="it-IT" sz="1400" dirty="0">
                <a:latin typeface="Palatino"/>
                <a:cs typeface="Palatino"/>
              </a:rPr>
              <a:t> plasma </a:t>
            </a:r>
            <a:r>
              <a:rPr lang="it-IT" sz="1400" dirty="0" err="1">
                <a:latin typeface="Palatino"/>
                <a:cs typeface="Palatino"/>
              </a:rPr>
              <a:t>characteristics</a:t>
            </a:r>
            <a:r>
              <a:rPr lang="it-IT" sz="1400" dirty="0">
                <a:latin typeface="Palatino"/>
                <a:cs typeface="Palatino"/>
              </a:rPr>
              <a:t>: </a:t>
            </a:r>
          </a:p>
        </p:txBody>
      </p:sp>
      <p:graphicFrame>
        <p:nvGraphicFramePr>
          <p:cNvPr id="3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628891"/>
              </p:ext>
            </p:extLst>
          </p:nvPr>
        </p:nvGraphicFramePr>
        <p:xfrm>
          <a:off x="2478747" y="2898293"/>
          <a:ext cx="858838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8" imgW="533400" imgH="177800" progId="Equation.3">
                  <p:embed/>
                </p:oleObj>
              </mc:Choice>
              <mc:Fallback>
                <p:oleObj name="Equation" r:id="rId8" imgW="5334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8747" y="2898293"/>
                        <a:ext cx="858838" cy="288925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689845"/>
              </p:ext>
            </p:extLst>
          </p:nvPr>
        </p:nvGraphicFramePr>
        <p:xfrm>
          <a:off x="2478748" y="3294533"/>
          <a:ext cx="68897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10" imgW="444500" imgH="165100" progId="Equation.3">
                  <p:embed/>
                </p:oleObj>
              </mc:Choice>
              <mc:Fallback>
                <p:oleObj name="Equation" r:id="rId10" imgW="4445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8748" y="3294533"/>
                        <a:ext cx="688975" cy="257175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2646055" y="5329484"/>
            <a:ext cx="3411845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latin typeface="Palatino"/>
                <a:cs typeface="Palatino"/>
              </a:rPr>
              <a:t>- </a:t>
            </a:r>
            <a:r>
              <a:rPr lang="it-IT" dirty="0" err="1" smtClean="0">
                <a:latin typeface="Palatino"/>
                <a:cs typeface="Palatino"/>
              </a:rPr>
              <a:t>S</a:t>
            </a:r>
            <a:r>
              <a:rPr lang="it-IT" dirty="0" smtClean="0">
                <a:latin typeface="Palatino"/>
                <a:cs typeface="Palatino"/>
              </a:rPr>
              <a:t>/V </a:t>
            </a:r>
            <a:r>
              <a:rPr lang="it-IT" dirty="0" err="1" smtClean="0">
                <a:latin typeface="Palatino"/>
                <a:cs typeface="Palatino"/>
              </a:rPr>
              <a:t>changes</a:t>
            </a:r>
            <a:endParaRPr lang="it-IT" dirty="0">
              <a:latin typeface="Palatino"/>
              <a:cs typeface="Palatino"/>
            </a:endParaRPr>
          </a:p>
          <a:p>
            <a:pPr algn="just"/>
            <a:r>
              <a:rPr lang="it-IT" dirty="0" smtClean="0">
                <a:latin typeface="Palatino"/>
                <a:cs typeface="Palatino"/>
              </a:rPr>
              <a:t>- </a:t>
            </a:r>
            <a:r>
              <a:rPr lang="it-IT" dirty="0" err="1" smtClean="0">
                <a:latin typeface="Palatino"/>
                <a:cs typeface="Palatino"/>
              </a:rPr>
              <a:t>Gradient</a:t>
            </a:r>
            <a:r>
              <a:rPr lang="it-IT" dirty="0" smtClean="0">
                <a:latin typeface="Palatino"/>
                <a:cs typeface="Palatino"/>
              </a:rPr>
              <a:t> </a:t>
            </a:r>
            <a:r>
              <a:rPr lang="it-IT" dirty="0" err="1" smtClean="0">
                <a:latin typeface="Palatino"/>
                <a:cs typeface="Palatino"/>
              </a:rPr>
              <a:t>lenghts</a:t>
            </a:r>
            <a:r>
              <a:rPr lang="it-IT" dirty="0" smtClean="0">
                <a:latin typeface="Palatino"/>
                <a:cs typeface="Palatino"/>
              </a:rPr>
              <a:t> scale </a:t>
            </a:r>
            <a:r>
              <a:rPr lang="it-IT" dirty="0" err="1" smtClean="0">
                <a:latin typeface="Palatino"/>
                <a:cs typeface="Palatino"/>
              </a:rPr>
              <a:t>change</a:t>
            </a:r>
            <a:endParaRPr lang="it-IT" dirty="0">
              <a:latin typeface="Palatino"/>
              <a:cs typeface="Palatino"/>
            </a:endParaRPr>
          </a:p>
        </p:txBody>
      </p:sp>
      <p:graphicFrame>
        <p:nvGraphicFramePr>
          <p:cNvPr id="39" name="Group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100265"/>
              </p:ext>
            </p:extLst>
          </p:nvPr>
        </p:nvGraphicFramePr>
        <p:xfrm>
          <a:off x="6779579" y="3119645"/>
          <a:ext cx="3647122" cy="1341120"/>
        </p:xfrm>
        <a:graphic>
          <a:graphicData uri="http://schemas.openxmlformats.org/drawingml/2006/table">
            <a:tbl>
              <a:tblPr/>
              <a:tblGrid>
                <a:gridCol w="1732383"/>
                <a:gridCol w="1914739"/>
              </a:tblGrid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>
                          <a:tab pos="2970213" algn="ctr"/>
                          <a:tab pos="5940425" algn="r"/>
                        </a:tabLst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Length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>
                          <a:tab pos="2970213" algn="ctr"/>
                          <a:tab pos="5940425" algn="r"/>
                        </a:tabLst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L = 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  <a:sym typeface="Symbol" charset="0"/>
                        </a:rPr>
                        <a:t>f 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L</a:t>
                      </a:r>
                      <a:r>
                        <a:rPr kumimoji="0" lang="en-GB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  <a:sym typeface="Symbol" charset="0"/>
                        </a:rPr>
                        <a:t>*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" charset="0"/>
                        <a:ea typeface="Palatino" charset="0"/>
                        <a:cs typeface="Palatino" charset="0"/>
                        <a:sym typeface="Symbo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>
                          <a:tab pos="2970213" algn="ctr"/>
                          <a:tab pos="5940425" algn="r"/>
                        </a:tabLst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Magnetic field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>
                          <a:tab pos="2970213" algn="ctr"/>
                          <a:tab pos="5940425" algn="r"/>
                        </a:tabLst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B = 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  <a:sym typeface="Symbol" charset="0"/>
                        </a:rPr>
                        <a:t>f</a:t>
                      </a:r>
                      <a:r>
                        <a:rPr kumimoji="0" lang="en-GB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  <a:sym typeface="Symbol" charset="0"/>
                        </a:rPr>
                        <a:t>-</a:t>
                      </a:r>
                      <a:r>
                        <a:rPr kumimoji="0" lang="en-GB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1 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  <a:sym typeface="Symbol" charset="0"/>
                        </a:rPr>
                        <a:t>B</a:t>
                      </a:r>
                      <a:r>
                        <a:rPr kumimoji="0" lang="en-GB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  <a:sym typeface="Symbol" charset="0"/>
                        </a:rPr>
                        <a:t>*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" charset="0"/>
                        <a:ea typeface="Palatino" charset="0"/>
                        <a:cs typeface="Palatino" charset="0"/>
                        <a:sym typeface="Symbo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>
                          <a:tab pos="2970213" algn="ctr"/>
                          <a:tab pos="5940425" algn="r"/>
                        </a:tabLst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Neutral density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n</a:t>
                      </a:r>
                      <a:r>
                        <a:rPr kumimoji="0" lang="en-GB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g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 =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  <a:sym typeface="Symbol" charset="0"/>
                        </a:rPr>
                        <a:t>f</a:t>
                      </a:r>
                      <a:r>
                        <a:rPr kumimoji="0" lang="en-GB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-1 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  <a:sym typeface="Symbol" charset="0"/>
                        </a:rPr>
                        <a:t>n</a:t>
                      </a:r>
                      <a:r>
                        <a:rPr kumimoji="0" lang="en-GB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  <a:sym typeface="Symbol" charset="0"/>
                        </a:rPr>
                        <a:t>g</a:t>
                      </a:r>
                      <a:r>
                        <a:rPr kumimoji="0" lang="en-GB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  <a:sym typeface="Symbol" charset="0"/>
                        </a:rPr>
                        <a:t>*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" charset="0"/>
                        <a:ea typeface="Palatino" charset="0"/>
                        <a:cs typeface="Palatino" charset="0"/>
                        <a:sym typeface="Symbo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>
                          <a:tab pos="2970213" algn="ctr"/>
                          <a:tab pos="5940425" algn="r"/>
                        </a:tabLst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Current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>
                          <a:tab pos="2970213" algn="ctr"/>
                          <a:tab pos="5940425" algn="r"/>
                        </a:tabLst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I</a:t>
                      </a:r>
                      <a:r>
                        <a:rPr kumimoji="0" lang="en-GB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D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 = 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  <a:sym typeface="Symbol" charset="0"/>
                        </a:rPr>
                        <a:t>f</a:t>
                      </a:r>
                      <a:r>
                        <a:rPr kumimoji="0" lang="en-GB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  <a:sym typeface="Symbol" charset="0"/>
                        </a:rPr>
                        <a:t>-2 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I</a:t>
                      </a:r>
                      <a:r>
                        <a:rPr kumimoji="0" lang="en-GB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D</a:t>
                      </a:r>
                      <a:r>
                        <a:rPr kumimoji="0" lang="en-GB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  <a:sym typeface="Symbol" charset="0"/>
                        </a:rPr>
                        <a:t>*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" charset="0"/>
                        <a:ea typeface="Palatino" charset="0"/>
                        <a:cs typeface="Palatino" charset="0"/>
                        <a:sym typeface="Symbo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3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217910"/>
              </p:ext>
            </p:extLst>
          </p:nvPr>
        </p:nvGraphicFramePr>
        <p:xfrm>
          <a:off x="2455616" y="3620892"/>
          <a:ext cx="881969" cy="2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12" imgW="647700" imgH="215900" progId="Equation.3">
                  <p:embed/>
                </p:oleObj>
              </mc:Choice>
              <mc:Fallback>
                <p:oleObj name="Equation" r:id="rId12" imgW="647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5616" y="3620892"/>
                        <a:ext cx="881969" cy="295850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Box 41"/>
          <p:cNvSpPr txBox="1">
            <a:spLocks noChangeArrowheads="1"/>
          </p:cNvSpPr>
          <p:nvPr/>
        </p:nvSpPr>
        <p:spPr bwMode="auto">
          <a:xfrm>
            <a:off x="3494902" y="2917957"/>
            <a:ext cx="2669796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 dirty="0">
                <a:latin typeface="Palatino"/>
                <a:cs typeface="Palatino"/>
              </a:rPr>
              <a:t>(</a:t>
            </a:r>
            <a:r>
              <a:rPr lang="it-IT" sz="1200" dirty="0" err="1">
                <a:latin typeface="Palatino"/>
                <a:cs typeface="Palatino"/>
              </a:rPr>
              <a:t>low</a:t>
            </a:r>
            <a:r>
              <a:rPr lang="it-IT" sz="1200" dirty="0">
                <a:latin typeface="Palatino"/>
                <a:cs typeface="Palatino"/>
              </a:rPr>
              <a:t> </a:t>
            </a:r>
            <a:r>
              <a:rPr lang="it-IT" sz="1200" dirty="0" err="1">
                <a:latin typeface="Palatino"/>
                <a:cs typeface="Palatino"/>
              </a:rPr>
              <a:t>collisionality</a:t>
            </a:r>
            <a:r>
              <a:rPr lang="it-IT" sz="1200" dirty="0">
                <a:latin typeface="Palatino"/>
                <a:cs typeface="Palatino"/>
              </a:rPr>
              <a:t>)</a:t>
            </a:r>
          </a:p>
          <a:p>
            <a:endParaRPr lang="it-IT" sz="1200" dirty="0">
              <a:latin typeface="Palatino"/>
              <a:cs typeface="Palatino"/>
            </a:endParaRPr>
          </a:p>
          <a:p>
            <a:r>
              <a:rPr lang="it-IT" sz="1200" dirty="0">
                <a:latin typeface="Palatino"/>
                <a:cs typeface="Palatino"/>
              </a:rPr>
              <a:t>(global quasi-</a:t>
            </a:r>
            <a:r>
              <a:rPr lang="it-IT" sz="1200" dirty="0" err="1">
                <a:latin typeface="Palatino"/>
                <a:cs typeface="Palatino"/>
              </a:rPr>
              <a:t>neutrlity</a:t>
            </a:r>
            <a:r>
              <a:rPr lang="it-IT" sz="1200" dirty="0">
                <a:latin typeface="Palatino"/>
                <a:cs typeface="Palatino"/>
              </a:rPr>
              <a:t>)</a:t>
            </a:r>
          </a:p>
          <a:p>
            <a:endParaRPr lang="it-IT" sz="1200" dirty="0">
              <a:latin typeface="Palatino"/>
              <a:cs typeface="Palatino"/>
            </a:endParaRPr>
          </a:p>
          <a:p>
            <a:r>
              <a:rPr lang="it-IT" sz="1200" dirty="0">
                <a:latin typeface="Palatino"/>
                <a:cs typeface="Palatino"/>
              </a:rPr>
              <a:t>(</a:t>
            </a:r>
            <a:r>
              <a:rPr lang="it-IT" sz="1200" dirty="0" err="1">
                <a:latin typeface="Palatino"/>
                <a:cs typeface="Palatino"/>
              </a:rPr>
              <a:t>unmagnetized</a:t>
            </a:r>
            <a:r>
              <a:rPr lang="it-IT" sz="1200" dirty="0">
                <a:latin typeface="Palatino"/>
                <a:cs typeface="Palatino"/>
              </a:rPr>
              <a:t> </a:t>
            </a:r>
            <a:r>
              <a:rPr lang="it-IT" sz="1200" dirty="0" err="1">
                <a:latin typeface="Palatino"/>
                <a:cs typeface="Palatino"/>
              </a:rPr>
              <a:t>sheath</a:t>
            </a:r>
            <a:r>
              <a:rPr lang="it-IT" sz="1200" dirty="0">
                <a:latin typeface="Palatino"/>
                <a:cs typeface="Palatino"/>
              </a:rPr>
              <a:t>)</a:t>
            </a:r>
          </a:p>
          <a:p>
            <a:endParaRPr lang="it-IT" sz="1200" dirty="0">
              <a:latin typeface="Palatino"/>
              <a:cs typeface="Palatino"/>
            </a:endParaRPr>
          </a:p>
          <a:p>
            <a:r>
              <a:rPr lang="it-IT" sz="1200" dirty="0">
                <a:latin typeface="Palatino"/>
                <a:cs typeface="Palatino"/>
              </a:rPr>
              <a:t>(</a:t>
            </a:r>
            <a:r>
              <a:rPr lang="it-IT" sz="1200" dirty="0" err="1">
                <a:latin typeface="Palatino"/>
                <a:cs typeface="Palatino"/>
              </a:rPr>
              <a:t>unmagnetized</a:t>
            </a:r>
            <a:r>
              <a:rPr lang="it-IT" sz="1200" dirty="0">
                <a:latin typeface="Palatino"/>
                <a:cs typeface="Palatino"/>
              </a:rPr>
              <a:t> </a:t>
            </a:r>
            <a:r>
              <a:rPr lang="it-IT" sz="1200" dirty="0" err="1">
                <a:latin typeface="Palatino"/>
                <a:cs typeface="Palatino"/>
              </a:rPr>
              <a:t>ion</a:t>
            </a:r>
            <a:r>
              <a:rPr lang="it-IT" sz="1200" dirty="0">
                <a:latin typeface="Palatino"/>
                <a:cs typeface="Palatino"/>
              </a:rPr>
              <a:t>)</a:t>
            </a:r>
            <a:endParaRPr lang="it-IT" sz="800" dirty="0">
              <a:latin typeface="Palatino"/>
              <a:cs typeface="Palatino"/>
            </a:endParaRPr>
          </a:p>
          <a:p>
            <a:endParaRPr lang="it-IT" sz="800" dirty="0">
              <a:latin typeface="Palatino"/>
              <a:cs typeface="Palatino"/>
            </a:endParaRPr>
          </a:p>
          <a:p>
            <a:r>
              <a:rPr lang="it-IT" sz="1200" dirty="0">
                <a:latin typeface="Palatino"/>
                <a:cs typeface="Palatino"/>
              </a:rPr>
              <a:t>(</a:t>
            </a:r>
            <a:r>
              <a:rPr lang="it-IT" sz="1200" dirty="0" err="1">
                <a:latin typeface="Palatino"/>
                <a:cs typeface="Palatino"/>
              </a:rPr>
              <a:t>gradient</a:t>
            </a:r>
            <a:r>
              <a:rPr lang="it-IT" sz="1200" dirty="0">
                <a:latin typeface="Palatino"/>
                <a:cs typeface="Palatino"/>
              </a:rPr>
              <a:t> </a:t>
            </a:r>
            <a:r>
              <a:rPr lang="it-IT" sz="1200" dirty="0" err="1">
                <a:latin typeface="Palatino"/>
                <a:cs typeface="Palatino"/>
              </a:rPr>
              <a:t>driven</a:t>
            </a:r>
            <a:r>
              <a:rPr lang="it-IT" sz="1200" dirty="0">
                <a:latin typeface="Palatino"/>
                <a:cs typeface="Palatino"/>
              </a:rPr>
              <a:t> </a:t>
            </a:r>
            <a:r>
              <a:rPr lang="it-IT" sz="1200" dirty="0" err="1">
                <a:latin typeface="Palatino"/>
                <a:cs typeface="Palatino"/>
              </a:rPr>
              <a:t>instability</a:t>
            </a:r>
            <a:r>
              <a:rPr lang="it-IT" sz="1200" dirty="0">
                <a:latin typeface="Palatino"/>
                <a:cs typeface="Palatino"/>
              </a:rPr>
              <a:t>)</a:t>
            </a:r>
          </a:p>
          <a:p>
            <a:endParaRPr lang="it-IT" sz="1200" dirty="0">
              <a:latin typeface="Palatino"/>
              <a:cs typeface="Palatino"/>
            </a:endParaRPr>
          </a:p>
          <a:p>
            <a:r>
              <a:rPr lang="it-IT" sz="1200" dirty="0">
                <a:latin typeface="Palatino"/>
                <a:cs typeface="Palatino"/>
              </a:rPr>
              <a:t>(</a:t>
            </a:r>
            <a:r>
              <a:rPr lang="it-IT" sz="1200" dirty="0" err="1">
                <a:latin typeface="Palatino"/>
                <a:cs typeface="Palatino"/>
              </a:rPr>
              <a:t>instability</a:t>
            </a:r>
            <a:r>
              <a:rPr lang="it-IT" sz="1200" dirty="0">
                <a:latin typeface="Palatino"/>
                <a:cs typeface="Palatino"/>
              </a:rPr>
              <a:t> </a:t>
            </a:r>
            <a:r>
              <a:rPr lang="it-IT" sz="1200" dirty="0" err="1">
                <a:latin typeface="Palatino"/>
                <a:cs typeface="Palatino"/>
              </a:rPr>
              <a:t>growth</a:t>
            </a:r>
            <a:r>
              <a:rPr lang="it-IT" sz="1200" dirty="0">
                <a:latin typeface="Palatino"/>
                <a:cs typeface="Palatino"/>
              </a:rPr>
              <a:t> &gt; </a:t>
            </a:r>
            <a:r>
              <a:rPr lang="it-IT" sz="1200" dirty="0" err="1">
                <a:latin typeface="Palatino"/>
                <a:cs typeface="Palatino"/>
              </a:rPr>
              <a:t>ion</a:t>
            </a:r>
            <a:r>
              <a:rPr lang="it-IT" sz="1200" dirty="0">
                <a:latin typeface="Palatino"/>
                <a:cs typeface="Palatino"/>
              </a:rPr>
              <a:t> </a:t>
            </a:r>
            <a:r>
              <a:rPr lang="it-IT" sz="1200" dirty="0" err="1">
                <a:latin typeface="Palatino"/>
                <a:cs typeface="Palatino"/>
              </a:rPr>
              <a:t>convection</a:t>
            </a:r>
            <a:r>
              <a:rPr lang="it-IT" sz="1200" dirty="0">
                <a:latin typeface="Palatino"/>
                <a:cs typeface="Palatino"/>
              </a:rPr>
              <a:t>)</a:t>
            </a:r>
          </a:p>
        </p:txBody>
      </p:sp>
      <p:graphicFrame>
        <p:nvGraphicFramePr>
          <p:cNvPr id="45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790932"/>
              </p:ext>
            </p:extLst>
          </p:nvPr>
        </p:nvGraphicFramePr>
        <p:xfrm>
          <a:off x="6110146" y="1907105"/>
          <a:ext cx="147638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14" imgW="88900" imgH="114300" progId="Equation.3">
                  <p:embed/>
                </p:oleObj>
              </mc:Choice>
              <mc:Fallback>
                <p:oleObj name="Equation" r:id="rId14" imgW="88900" imgH="114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0146" y="1907105"/>
                        <a:ext cx="147638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AutoShape 44"/>
          <p:cNvSpPr>
            <a:spLocks/>
          </p:cNvSpPr>
          <p:nvPr/>
        </p:nvSpPr>
        <p:spPr bwMode="auto">
          <a:xfrm>
            <a:off x="2058416" y="2876777"/>
            <a:ext cx="328376" cy="2143125"/>
          </a:xfrm>
          <a:prstGeom prst="leftBrace">
            <a:avLst>
              <a:gd name="adj1" fmla="val 66667"/>
              <a:gd name="adj2" fmla="val 5047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it-IT"/>
          </a:p>
        </p:txBody>
      </p:sp>
      <p:graphicFrame>
        <p:nvGraphicFramePr>
          <p:cNvPr id="5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727606"/>
              </p:ext>
            </p:extLst>
          </p:nvPr>
        </p:nvGraphicFramePr>
        <p:xfrm>
          <a:off x="2478748" y="4021290"/>
          <a:ext cx="714375" cy="23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16" imgW="584200" imgH="190500" progId="Equation.3">
                  <p:embed/>
                </p:oleObj>
              </mc:Choice>
              <mc:Fallback>
                <p:oleObj name="Equation" r:id="rId16" imgW="5842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8748" y="4021290"/>
                        <a:ext cx="714375" cy="233362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992042"/>
              </p:ext>
            </p:extLst>
          </p:nvPr>
        </p:nvGraphicFramePr>
        <p:xfrm>
          <a:off x="2473985" y="4336885"/>
          <a:ext cx="842962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Equation" r:id="rId18" imgW="647700" imgH="203200" progId="Equation.3">
                  <p:embed/>
                </p:oleObj>
              </mc:Choice>
              <mc:Fallback>
                <p:oleObj name="Equation" r:id="rId18" imgW="647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3985" y="4336885"/>
                        <a:ext cx="842962" cy="266700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311403"/>
              </p:ext>
            </p:extLst>
          </p:nvPr>
        </p:nvGraphicFramePr>
        <p:xfrm>
          <a:off x="2495577" y="4665181"/>
          <a:ext cx="741894" cy="329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Equation" r:id="rId20" imgW="546100" imgH="241300" progId="Equation.3">
                  <p:embed/>
                </p:oleObj>
              </mc:Choice>
              <mc:Fallback>
                <p:oleObj name="Equation" r:id="rId20" imgW="546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77" y="4665181"/>
                        <a:ext cx="741894" cy="329885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7581900" y="5476256"/>
            <a:ext cx="6896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latin typeface="Palatino" charset="0"/>
                <a:ea typeface="Palatino" charset="0"/>
                <a:cs typeface="Palatino" charset="0"/>
                <a:sym typeface="Symbol" charset="0"/>
              </a:rPr>
              <a:t>f</a:t>
            </a:r>
            <a:r>
              <a:rPr lang="en-GB" dirty="0" smtClean="0">
                <a:latin typeface="Palatino" charset="0"/>
                <a:ea typeface="Palatino" charset="0"/>
                <a:cs typeface="Palatino" charset="0"/>
                <a:sym typeface="Symbol" charset="0"/>
              </a:rPr>
              <a:t>=0.1</a:t>
            </a:r>
            <a:endParaRPr lang="it-IT" dirty="0">
              <a:latin typeface="Palatino" charset="0"/>
              <a:ea typeface="Palatino" charset="0"/>
              <a:cs typeface="Palatino" charset="0"/>
            </a:endParaRPr>
          </a:p>
        </p:txBody>
      </p:sp>
      <p:cxnSp>
        <p:nvCxnSpPr>
          <p:cNvPr id="4" name="Connettore 2 3"/>
          <p:cNvCxnSpPr/>
          <p:nvPr/>
        </p:nvCxnSpPr>
        <p:spPr>
          <a:xfrm flipV="1">
            <a:off x="6057900" y="5674165"/>
            <a:ext cx="1482624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51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917056"/>
              </p:ext>
            </p:extLst>
          </p:nvPr>
        </p:nvGraphicFramePr>
        <p:xfrm>
          <a:off x="1836773" y="3264311"/>
          <a:ext cx="2912560" cy="291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5" name="Document" r:id="rId4" imgW="2806700" imgH="2806700" progId="Word.Document.8">
                  <p:embed/>
                </p:oleObj>
              </mc:Choice>
              <mc:Fallback>
                <p:oleObj name="Document" r:id="rId4" imgW="2806700" imgH="28067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6773" y="3264311"/>
                        <a:ext cx="2912560" cy="291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278461"/>
              </p:ext>
            </p:extLst>
          </p:nvPr>
        </p:nvGraphicFramePr>
        <p:xfrm>
          <a:off x="8173834" y="432323"/>
          <a:ext cx="2822330" cy="2822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6" name="Document" r:id="rId6" imgW="2023872" imgH="2023872" progId="Word.Document.8">
                  <p:embed/>
                </p:oleObj>
              </mc:Choice>
              <mc:Fallback>
                <p:oleObj name="Document" r:id="rId6" imgW="2023872" imgH="202387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3834" y="432323"/>
                        <a:ext cx="2822330" cy="2822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63674" y="222105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Operative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Conditions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pic>
        <p:nvPicPr>
          <p:cNvPr id="4" name="Picture 32" descr="Xe_Xe+ el-induced co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482" y="3264311"/>
            <a:ext cx="2913985" cy="291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89247"/>
              </p:ext>
            </p:extLst>
          </p:nvPr>
        </p:nvGraphicFramePr>
        <p:xfrm>
          <a:off x="4995555" y="3554748"/>
          <a:ext cx="2991466" cy="2661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7" name="Document" r:id="rId9" imgW="2794000" imgH="2489200" progId="Word.Document.8">
                  <p:embed/>
                </p:oleObj>
              </mc:Choice>
              <mc:Fallback>
                <p:oleObj name="Document" r:id="rId9" imgW="2794000" imgH="2489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5555" y="3554748"/>
                        <a:ext cx="2991466" cy="26613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186070"/>
              </p:ext>
            </p:extLst>
          </p:nvPr>
        </p:nvGraphicFramePr>
        <p:xfrm>
          <a:off x="3539958" y="1053721"/>
          <a:ext cx="3943350" cy="2438400"/>
        </p:xfrm>
        <a:graphic>
          <a:graphicData uri="http://schemas.openxmlformats.org/drawingml/2006/table">
            <a:tbl>
              <a:tblPr/>
              <a:tblGrid>
                <a:gridCol w="2444750"/>
                <a:gridCol w="1498600"/>
              </a:tblGrid>
              <a:tr h="2365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Column length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L = 2.5 cm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Internal cylinder radius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R</a:t>
                      </a:r>
                      <a:r>
                        <a:rPr kumimoji="0" lang="en-GB" alt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in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 = 3.5 cm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External cylinder radius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R</a:t>
                      </a:r>
                      <a:r>
                        <a:rPr kumimoji="0" lang="en-GB" alt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out</a:t>
                      </a: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 = 5 cm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Propellant mass flow rate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dm/dt = 4 mg/s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Input power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P = 1350 W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Discharge voltage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V</a:t>
                      </a:r>
                      <a:r>
                        <a:rPr kumimoji="0" lang="en-GB" altLang="en-US" sz="1400" b="0" i="0" u="none" strike="noStrike" cap="none" normalizeH="0" baseline="-30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d</a:t>
                      </a: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 = 300 V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Discharge current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I</a:t>
                      </a:r>
                      <a:r>
                        <a:rPr kumimoji="0" lang="en-GB" altLang="en-US" sz="14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d </a:t>
                      </a: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= 4.5 A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Max radial magnetic field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B</a:t>
                      </a:r>
                      <a:r>
                        <a:rPr kumimoji="0" lang="en-GB" altLang="en-US" sz="1400" b="0" i="0" u="none" strike="noStrike" cap="none" normalizeH="0" baseline="-30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r,max</a:t>
                      </a:r>
                      <a:r>
                        <a:rPr kumimoji="0" lang="en-GB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" charset="0"/>
                          <a:ea typeface="Palatino" charset="0"/>
                          <a:cs typeface="Palatino" charset="0"/>
                        </a:rPr>
                        <a:t> = 150 G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69082" y="1974350"/>
            <a:ext cx="1022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Palatino" charset="0"/>
                <a:ea typeface="Palatino" charset="0"/>
                <a:cs typeface="Palatino" charset="0"/>
              </a:rPr>
              <a:t>SPT-100</a:t>
            </a:r>
            <a:endParaRPr lang="en-US" b="1" dirty="0">
              <a:solidFill>
                <a:srgbClr val="0070C0"/>
              </a:solidFill>
              <a:latin typeface="Palatino" charset="0"/>
              <a:ea typeface="Palatino" charset="0"/>
              <a:cs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19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5287" y="2016083"/>
            <a:ext cx="5841836" cy="3254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63674" y="222105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Results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mr-IN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–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Global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Quantities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9" name="TextBox 8"/>
          <p:cNvSpPr txBox="1"/>
          <p:nvPr/>
        </p:nvSpPr>
        <p:spPr>
          <a:xfrm rot="16200000">
            <a:off x="2920399" y="3443030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ANODE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 rot="5400000">
            <a:off x="8019125" y="3483239"/>
            <a:ext cx="1398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EXIT PLANE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44216" y="4868869"/>
            <a:ext cx="1511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INNER WALL</a:t>
            </a:r>
            <a:endParaRPr lang="en-US" sz="2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413759" y="2078543"/>
            <a:ext cx="1572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OUTER WALL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79825" y="3014643"/>
            <a:ext cx="1103006" cy="97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3715" y="2829054"/>
            <a:ext cx="10679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I</a:t>
            </a:r>
            <a:r>
              <a:rPr lang="en-US" baseline="-25000" dirty="0" err="1" smtClean="0"/>
              <a:t>e</a:t>
            </a:r>
            <a:r>
              <a:rPr lang="en-US" dirty="0" smtClean="0"/>
              <a:t>=0.05 A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8943669" y="2933782"/>
            <a:ext cx="1016408" cy="104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0006693" y="2759596"/>
            <a:ext cx="110479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r>
              <a:rPr lang="en-US" baseline="-25000" dirty="0"/>
              <a:t>i</a:t>
            </a:r>
            <a:r>
              <a:rPr lang="en-US" dirty="0" smtClean="0"/>
              <a:t>=0.035 A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8265517" y="4876858"/>
            <a:ext cx="3412" cy="3981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692283" y="4507526"/>
            <a:ext cx="11464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I</a:t>
            </a:r>
            <a:r>
              <a:rPr lang="en-US" baseline="-25000" dirty="0" err="1" smtClean="0"/>
              <a:t>e</a:t>
            </a:r>
            <a:r>
              <a:rPr lang="en-US" dirty="0" smtClean="0"/>
              <a:t>=0.022 A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828648" y="5266931"/>
            <a:ext cx="12073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I</a:t>
            </a:r>
            <a:r>
              <a:rPr lang="en-US" baseline="-25000" dirty="0" err="1" smtClean="0"/>
              <a:t>se</a:t>
            </a:r>
            <a:r>
              <a:rPr lang="en-US" dirty="0" smtClean="0"/>
              <a:t>=0.016 A</a:t>
            </a: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7457382" y="2011708"/>
            <a:ext cx="2518" cy="4574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8144961" y="2019552"/>
            <a:ext cx="1" cy="4299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759824" y="1633232"/>
            <a:ext cx="12073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I</a:t>
            </a:r>
            <a:r>
              <a:rPr lang="en-US" baseline="-25000" dirty="0" err="1" smtClean="0"/>
              <a:t>se</a:t>
            </a:r>
            <a:r>
              <a:rPr lang="en-US" dirty="0" smtClean="0"/>
              <a:t>=0.026 A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7571727" y="2449507"/>
            <a:ext cx="11464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I</a:t>
            </a:r>
            <a:r>
              <a:rPr lang="en-US" baseline="-25000" dirty="0" err="1" smtClean="0"/>
              <a:t>e</a:t>
            </a:r>
            <a:r>
              <a:rPr lang="en-US" dirty="0" smtClean="0"/>
              <a:t>=0.032 A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7382959" y="4846328"/>
            <a:ext cx="1" cy="4299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91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63674" y="222105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Results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mr-IN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–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3D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Electric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Potential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Map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630" y="766617"/>
            <a:ext cx="6147213" cy="546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63674" y="222105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Results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mr-IN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–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3D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Electric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Potential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Isosurface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pic>
        <p:nvPicPr>
          <p:cNvPr id="2" name="phi-is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6155" y="814729"/>
            <a:ext cx="6086168" cy="541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9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63674" y="222105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Results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mr-IN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–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3D Electron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Density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Map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19" y="836410"/>
            <a:ext cx="6056670" cy="538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4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63674" y="222105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Results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mr-IN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–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3D Electron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Density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Isosurface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pic>
        <p:nvPicPr>
          <p:cNvPr id="2" name="den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6154" y="814727"/>
            <a:ext cx="6086169" cy="541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8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128" y="0"/>
            <a:ext cx="7020312" cy="6242536"/>
          </a:xfrm>
          <a:prstGeom prst="rect">
            <a:avLst/>
          </a:prstGeom>
        </p:spPr>
      </p:pic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63674" y="222105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Results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mr-IN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–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2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D Electron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Current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Density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Map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-Arrow Plot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7433533" y="1672428"/>
            <a:ext cx="19078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Times New Roman" charset="0"/>
                <a:ea typeface="Times New Roman" charset="0"/>
                <a:cs typeface="Times New Roman" charset="0"/>
              </a:rPr>
              <a:t>(J</a:t>
            </a:r>
            <a:r>
              <a:rPr lang="it-IT" b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it-IT" b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it-IT" b="1" dirty="0" smtClean="0">
                <a:latin typeface="Times New Roman" charset="0"/>
                <a:ea typeface="Times New Roman" charset="0"/>
                <a:cs typeface="Times New Roman" charset="0"/>
              </a:rPr>
              <a:t>+J</a:t>
            </a:r>
            <a:r>
              <a:rPr lang="it-IT" b="1" baseline="-25000" dirty="0" smtClean="0">
                <a:latin typeface="Palatino" charset="0"/>
                <a:ea typeface="Palatino" charset="0"/>
                <a:cs typeface="Palatino" charset="0"/>
              </a:rPr>
              <a:t>z</a:t>
            </a:r>
            <a:r>
              <a:rPr lang="it-IT" b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it-IT" b="1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it-IT" b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1/2</a:t>
            </a:r>
            <a:r>
              <a:rPr lang="it-IT" b="1" dirty="0" smtClean="0">
                <a:latin typeface="Times New Roman" charset="0"/>
                <a:ea typeface="Times New Roman" charset="0"/>
                <a:cs typeface="Times New Roman" charset="0"/>
              </a:rPr>
              <a:t> (A/m</a:t>
            </a:r>
            <a:r>
              <a:rPr lang="it-IT" b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it-IT" b="1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it-IT" b="1" baseline="30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916268" y="1303096"/>
            <a:ext cx="18309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Palatino" charset="0"/>
                <a:ea typeface="Palatino" charset="0"/>
                <a:cs typeface="Palatino" charset="0"/>
              </a:rPr>
              <a:t>averaged</a:t>
            </a:r>
            <a:r>
              <a:rPr lang="it-IT" dirty="0" smtClean="0">
                <a:latin typeface="Palatino" charset="0"/>
                <a:ea typeface="Palatino" charset="0"/>
                <a:cs typeface="Palatino" charset="0"/>
              </a:rPr>
              <a:t> over </a:t>
            </a:r>
            <a:r>
              <a:rPr lang="it-IT" dirty="0" err="1" smtClean="0">
                <a:latin typeface="Symbol" charset="2"/>
                <a:ea typeface="Symbol" charset="2"/>
                <a:cs typeface="Symbol" charset="2"/>
              </a:rPr>
              <a:t>q</a:t>
            </a:r>
            <a:endParaRPr lang="it-IT" baseline="30000" dirty="0">
              <a:latin typeface="Symbol" charset="2"/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7111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282" y="0"/>
            <a:ext cx="7020312" cy="6242536"/>
          </a:xfrm>
          <a:prstGeom prst="rect">
            <a:avLst/>
          </a:prstGeom>
        </p:spPr>
      </p:pic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63674" y="222105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Results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mr-IN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–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2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D Electron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Current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Density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Map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4916268" y="1303096"/>
            <a:ext cx="18309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Palatino" charset="0"/>
                <a:ea typeface="Palatino" charset="0"/>
                <a:cs typeface="Palatino" charset="0"/>
              </a:rPr>
              <a:t>averaged</a:t>
            </a:r>
            <a:r>
              <a:rPr lang="it-IT" dirty="0" smtClean="0">
                <a:latin typeface="Palatino" charset="0"/>
                <a:ea typeface="Palatino" charset="0"/>
                <a:cs typeface="Palatino" charset="0"/>
              </a:rPr>
              <a:t> over </a:t>
            </a:r>
            <a:r>
              <a:rPr lang="it-IT" dirty="0" err="1" smtClean="0">
                <a:latin typeface="Symbol" charset="2"/>
                <a:ea typeface="Symbol" charset="2"/>
                <a:cs typeface="Symbol" charset="2"/>
              </a:rPr>
              <a:t>q</a:t>
            </a:r>
            <a:endParaRPr lang="it-IT" baseline="30000" dirty="0">
              <a:latin typeface="Symbol" charset="2"/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0239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282" y="0"/>
            <a:ext cx="7020312" cy="6242536"/>
          </a:xfrm>
          <a:prstGeom prst="rect">
            <a:avLst/>
          </a:prstGeom>
        </p:spPr>
      </p:pic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63674" y="222105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Results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mr-IN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–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2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D Electron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Current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Density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Map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4916268" y="1303096"/>
            <a:ext cx="18309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Palatino" charset="0"/>
                <a:ea typeface="Palatino" charset="0"/>
                <a:cs typeface="Palatino" charset="0"/>
              </a:rPr>
              <a:t>averaged</a:t>
            </a:r>
            <a:r>
              <a:rPr lang="it-IT" dirty="0" smtClean="0">
                <a:latin typeface="Palatino" charset="0"/>
                <a:ea typeface="Palatino" charset="0"/>
                <a:cs typeface="Palatino" charset="0"/>
              </a:rPr>
              <a:t> over </a:t>
            </a:r>
            <a:r>
              <a:rPr lang="it-IT" dirty="0" err="1" smtClean="0">
                <a:latin typeface="Symbol" charset="2"/>
                <a:ea typeface="Symbol" charset="2"/>
                <a:cs typeface="Symbol" charset="2"/>
              </a:rPr>
              <a:t>q</a:t>
            </a:r>
            <a:endParaRPr lang="it-IT" baseline="30000" dirty="0"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4" name="Connettore 2 3"/>
          <p:cNvCxnSpPr/>
          <p:nvPr/>
        </p:nvCxnSpPr>
        <p:spPr>
          <a:xfrm>
            <a:off x="8186567" y="3539266"/>
            <a:ext cx="21516" cy="10327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 flipV="1">
            <a:off x="7648685" y="2614108"/>
            <a:ext cx="21515" cy="24850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7177720" y="3121268"/>
            <a:ext cx="36439" cy="16915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 flipV="1">
            <a:off x="6693048" y="3013936"/>
            <a:ext cx="26260" cy="18915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6265108" y="3478066"/>
            <a:ext cx="39751" cy="12015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5876919" y="3478066"/>
            <a:ext cx="0" cy="10939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29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24000" y="220663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pPr eaLnBrk="1" hangingPunct="1"/>
            <a:r>
              <a:rPr lang="it-IT" sz="2800" b="1" dirty="0" err="1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Outline</a:t>
            </a:r>
            <a:endParaRPr lang="it-IT" sz="2800" b="1" dirty="0">
              <a:solidFill>
                <a:srgbClr val="00CC00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524001" y="918052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o"/>
            </a:pPr>
            <a:r>
              <a:rPr lang="it-IT" b="1" dirty="0">
                <a:latin typeface="Palatino"/>
                <a:cs typeface="Palatino"/>
              </a:rPr>
              <a:t> </a:t>
            </a:r>
            <a:r>
              <a:rPr lang="it-IT" b="1" dirty="0" smtClean="0">
                <a:latin typeface="Palatino"/>
                <a:cs typeface="Palatino"/>
              </a:rPr>
              <a:t>Critical </a:t>
            </a:r>
            <a:r>
              <a:rPr lang="it-IT" b="1" dirty="0" err="1" smtClean="0">
                <a:latin typeface="Palatino"/>
                <a:cs typeface="Palatino"/>
              </a:rPr>
              <a:t>Points</a:t>
            </a:r>
            <a:r>
              <a:rPr lang="it-IT" b="1" dirty="0" smtClean="0">
                <a:latin typeface="Palatino"/>
                <a:cs typeface="Palatino"/>
              </a:rPr>
              <a:t> in Hall </a:t>
            </a:r>
            <a:r>
              <a:rPr lang="it-IT" b="1" dirty="0" err="1" smtClean="0">
                <a:latin typeface="Palatino"/>
                <a:cs typeface="Palatino"/>
              </a:rPr>
              <a:t>Thruster</a:t>
            </a:r>
            <a:endParaRPr lang="it-IT" b="1" dirty="0">
              <a:latin typeface="Palatino"/>
              <a:cs typeface="Palatino"/>
            </a:endParaRPr>
          </a:p>
          <a:p>
            <a:r>
              <a:rPr lang="it-IT" sz="2000" b="1" dirty="0">
                <a:latin typeface="Palatino"/>
                <a:cs typeface="Palatino"/>
              </a:rPr>
              <a:t> </a:t>
            </a:r>
            <a:r>
              <a:rPr lang="it-IT" sz="2000" b="1" dirty="0" smtClean="0">
                <a:latin typeface="Palatino"/>
                <a:cs typeface="Palatino"/>
              </a:rPr>
              <a:t>   - </a:t>
            </a:r>
            <a:r>
              <a:rPr lang="it-IT" sz="2000" b="1" dirty="0" err="1" smtClean="0">
                <a:latin typeface="Palatino"/>
                <a:cs typeface="Palatino"/>
              </a:rPr>
              <a:t>Evidences</a:t>
            </a:r>
            <a:r>
              <a:rPr lang="it-IT" sz="2000" b="1" dirty="0" smtClean="0">
                <a:latin typeface="Palatino"/>
                <a:cs typeface="Palatino"/>
              </a:rPr>
              <a:t> from </a:t>
            </a:r>
            <a:r>
              <a:rPr lang="it-IT" sz="2000" b="1" dirty="0" err="1" smtClean="0">
                <a:latin typeface="Palatino"/>
                <a:cs typeface="Palatino"/>
              </a:rPr>
              <a:t>models</a:t>
            </a:r>
            <a:r>
              <a:rPr lang="it-IT" sz="2000" b="1" dirty="0" smtClean="0">
                <a:latin typeface="Palatino"/>
                <a:cs typeface="Palatino"/>
              </a:rPr>
              <a:t> / </a:t>
            </a:r>
            <a:r>
              <a:rPr lang="it-IT" sz="2000" b="1" dirty="0" err="1" smtClean="0">
                <a:latin typeface="Palatino"/>
                <a:cs typeface="Palatino"/>
              </a:rPr>
              <a:t>experiments</a:t>
            </a:r>
            <a:endParaRPr lang="it-IT" sz="2000" b="1" dirty="0">
              <a:latin typeface="Palatino"/>
              <a:cs typeface="Palatino"/>
            </a:endParaRPr>
          </a:p>
          <a:p>
            <a:endParaRPr lang="it-IT" b="1" dirty="0">
              <a:latin typeface="Palatino"/>
              <a:cs typeface="Palatino"/>
            </a:endParaRPr>
          </a:p>
          <a:p>
            <a:endParaRPr lang="it-IT" b="1" dirty="0">
              <a:latin typeface="Palatino"/>
              <a:cs typeface="Palatino"/>
            </a:endParaRPr>
          </a:p>
          <a:p>
            <a:pPr>
              <a:buFontTx/>
              <a:buChar char="o"/>
            </a:pPr>
            <a:r>
              <a:rPr lang="it-IT" b="1" dirty="0" smtClean="0">
                <a:latin typeface="Palatino"/>
                <a:cs typeface="Palatino"/>
              </a:rPr>
              <a:t> PIC-MCC Model</a:t>
            </a:r>
            <a:endParaRPr lang="it-IT" b="1" dirty="0">
              <a:latin typeface="Palatino"/>
              <a:cs typeface="Palatino"/>
            </a:endParaRPr>
          </a:p>
          <a:p>
            <a:r>
              <a:rPr lang="it-IT" sz="2000" b="1" dirty="0">
                <a:latin typeface="Palatino"/>
                <a:cs typeface="Palatino"/>
              </a:rPr>
              <a:t> </a:t>
            </a:r>
            <a:r>
              <a:rPr lang="it-IT" sz="2000" b="1" dirty="0" smtClean="0">
                <a:latin typeface="Palatino"/>
                <a:cs typeface="Palatino"/>
              </a:rPr>
              <a:t>   - </a:t>
            </a:r>
            <a:r>
              <a:rPr lang="it-IT" sz="2000" b="1" dirty="0" err="1" smtClean="0">
                <a:latin typeface="Palatino"/>
                <a:cs typeface="Palatino"/>
              </a:rPr>
              <a:t>Evolution</a:t>
            </a:r>
            <a:r>
              <a:rPr lang="it-IT" sz="2000" b="1" dirty="0" smtClean="0">
                <a:latin typeface="Palatino"/>
                <a:cs typeface="Palatino"/>
              </a:rPr>
              <a:t> of </a:t>
            </a:r>
            <a:r>
              <a:rPr lang="it-IT" sz="2000" b="1" dirty="0" err="1" smtClean="0">
                <a:latin typeface="Palatino"/>
                <a:cs typeface="Palatino"/>
              </a:rPr>
              <a:t>reduced-dimensional</a:t>
            </a:r>
            <a:r>
              <a:rPr lang="it-IT" sz="2000" b="1" dirty="0" smtClean="0">
                <a:latin typeface="Palatino"/>
                <a:cs typeface="Palatino"/>
              </a:rPr>
              <a:t> </a:t>
            </a:r>
            <a:r>
              <a:rPr lang="it-IT" sz="2000" b="1" dirty="0" err="1" smtClean="0">
                <a:latin typeface="Palatino"/>
                <a:cs typeface="Palatino"/>
              </a:rPr>
              <a:t>models</a:t>
            </a:r>
            <a:r>
              <a:rPr lang="it-IT" sz="2000" b="1" dirty="0" smtClean="0">
                <a:latin typeface="Palatino"/>
                <a:cs typeface="Palatino"/>
              </a:rPr>
              <a:t> -&gt; </a:t>
            </a:r>
            <a:r>
              <a:rPr lang="it-IT" sz="2000" b="1" dirty="0" err="1" smtClean="0">
                <a:latin typeface="Palatino"/>
                <a:cs typeface="Palatino"/>
              </a:rPr>
              <a:t>lessons</a:t>
            </a:r>
            <a:r>
              <a:rPr lang="it-IT" sz="2000" b="1" dirty="0" smtClean="0">
                <a:latin typeface="Palatino"/>
                <a:cs typeface="Palatino"/>
              </a:rPr>
              <a:t> </a:t>
            </a:r>
            <a:r>
              <a:rPr lang="it-IT" sz="2000" b="1" dirty="0" err="1" smtClean="0">
                <a:latin typeface="Palatino"/>
                <a:cs typeface="Palatino"/>
              </a:rPr>
              <a:t>learned</a:t>
            </a:r>
            <a:endParaRPr lang="it-IT" sz="2000" b="1" dirty="0" smtClean="0">
              <a:latin typeface="Palatino"/>
              <a:cs typeface="Palatino"/>
            </a:endParaRPr>
          </a:p>
          <a:p>
            <a:r>
              <a:rPr lang="it-IT" sz="2000" b="1" dirty="0">
                <a:latin typeface="Palatino"/>
                <a:cs typeface="Palatino"/>
              </a:rPr>
              <a:t> </a:t>
            </a:r>
            <a:r>
              <a:rPr lang="it-IT" sz="2000" b="1" dirty="0" smtClean="0">
                <a:latin typeface="Palatino"/>
                <a:cs typeface="Palatino"/>
              </a:rPr>
              <a:t>   - </a:t>
            </a:r>
            <a:r>
              <a:rPr lang="it-IT" sz="2000" b="1" dirty="0" err="1">
                <a:latin typeface="Palatino"/>
                <a:cs typeface="Palatino"/>
              </a:rPr>
              <a:t>Modules</a:t>
            </a:r>
            <a:r>
              <a:rPr lang="it-IT" sz="2000" b="1" dirty="0">
                <a:latin typeface="Palatino"/>
                <a:cs typeface="Palatino"/>
              </a:rPr>
              <a:t> of PIC-MCC </a:t>
            </a:r>
            <a:r>
              <a:rPr lang="it-IT" sz="2000" b="1" dirty="0" err="1">
                <a:latin typeface="Palatino"/>
                <a:cs typeface="Palatino"/>
              </a:rPr>
              <a:t>cycle</a:t>
            </a:r>
            <a:endParaRPr lang="it-IT" sz="2000" b="1" dirty="0">
              <a:latin typeface="Palatino"/>
              <a:cs typeface="Palatino"/>
            </a:endParaRPr>
          </a:p>
          <a:p>
            <a:r>
              <a:rPr lang="it-IT" sz="2000" b="1" dirty="0">
                <a:latin typeface="Palatino"/>
                <a:cs typeface="Palatino"/>
              </a:rPr>
              <a:t> </a:t>
            </a:r>
            <a:r>
              <a:rPr lang="it-IT" sz="2000" b="1" dirty="0" smtClean="0">
                <a:latin typeface="Palatino"/>
                <a:cs typeface="Palatino"/>
              </a:rPr>
              <a:t>   - </a:t>
            </a:r>
            <a:r>
              <a:rPr lang="it-IT" sz="2000" b="1" dirty="0" err="1" smtClean="0">
                <a:latin typeface="Palatino"/>
                <a:cs typeface="Palatino"/>
              </a:rPr>
              <a:t>Requirements</a:t>
            </a:r>
            <a:r>
              <a:rPr lang="it-IT" sz="2000" b="1" dirty="0" smtClean="0">
                <a:latin typeface="Palatino"/>
                <a:cs typeface="Palatino"/>
              </a:rPr>
              <a:t> for a 3D </a:t>
            </a:r>
            <a:r>
              <a:rPr lang="it-IT" sz="2000" b="1" dirty="0" err="1" smtClean="0">
                <a:latin typeface="Palatino"/>
                <a:cs typeface="Palatino"/>
              </a:rPr>
              <a:t>representation</a:t>
            </a:r>
            <a:r>
              <a:rPr lang="it-IT" sz="2000" b="1" dirty="0" smtClean="0">
                <a:latin typeface="Palatino"/>
                <a:cs typeface="Palatino"/>
              </a:rPr>
              <a:t> / </a:t>
            </a:r>
            <a:r>
              <a:rPr lang="it-IT" sz="2000" b="1" dirty="0" err="1">
                <a:latin typeface="Palatino"/>
                <a:cs typeface="Palatino"/>
              </a:rPr>
              <a:t>Geometrical</a:t>
            </a:r>
            <a:r>
              <a:rPr lang="it-IT" sz="2000" b="1" dirty="0">
                <a:latin typeface="Palatino"/>
                <a:cs typeface="Palatino"/>
              </a:rPr>
              <a:t> </a:t>
            </a:r>
            <a:r>
              <a:rPr lang="it-IT" sz="2000" b="1" dirty="0" err="1">
                <a:latin typeface="Palatino"/>
                <a:cs typeface="Palatino"/>
              </a:rPr>
              <a:t>scaling</a:t>
            </a:r>
            <a:endParaRPr lang="it-IT" sz="2000" b="1" dirty="0">
              <a:latin typeface="Palatino"/>
              <a:cs typeface="Palatino"/>
            </a:endParaRPr>
          </a:p>
          <a:p>
            <a:endParaRPr lang="it-IT" b="1" dirty="0">
              <a:latin typeface="Palatino"/>
              <a:cs typeface="Palatino"/>
            </a:endParaRPr>
          </a:p>
          <a:p>
            <a:endParaRPr lang="it-IT" b="1" dirty="0">
              <a:latin typeface="Palatino"/>
              <a:cs typeface="Palatino"/>
            </a:endParaRPr>
          </a:p>
          <a:p>
            <a:pPr>
              <a:buFontTx/>
              <a:buChar char="o"/>
            </a:pPr>
            <a:r>
              <a:rPr lang="it-IT" b="1" dirty="0" smtClean="0">
                <a:latin typeface="Palatino"/>
                <a:cs typeface="Palatino"/>
              </a:rPr>
              <a:t> </a:t>
            </a:r>
            <a:r>
              <a:rPr lang="it-IT" b="1" dirty="0" err="1" smtClean="0">
                <a:latin typeface="Palatino"/>
                <a:cs typeface="Palatino"/>
              </a:rPr>
              <a:t>Results</a:t>
            </a:r>
            <a:endParaRPr lang="it-IT" b="1" dirty="0">
              <a:latin typeface="Palatino"/>
              <a:cs typeface="Palatino"/>
            </a:endParaRPr>
          </a:p>
          <a:p>
            <a:r>
              <a:rPr lang="it-IT" sz="2000" b="1" dirty="0" smtClean="0">
                <a:latin typeface="Palatino"/>
                <a:cs typeface="Palatino"/>
              </a:rPr>
              <a:t>   - 3D </a:t>
            </a:r>
            <a:r>
              <a:rPr lang="it-IT" sz="2000" b="1" dirty="0" err="1" smtClean="0">
                <a:latin typeface="Palatino"/>
                <a:cs typeface="Palatino"/>
              </a:rPr>
              <a:t>map</a:t>
            </a:r>
            <a:r>
              <a:rPr lang="it-IT" sz="2000" b="1" dirty="0" smtClean="0">
                <a:latin typeface="Palatino"/>
                <a:cs typeface="Palatino"/>
              </a:rPr>
              <a:t> of </a:t>
            </a:r>
            <a:r>
              <a:rPr lang="it-IT" sz="2000" b="1" dirty="0" err="1" smtClean="0">
                <a:latin typeface="Palatino"/>
                <a:cs typeface="Palatino"/>
              </a:rPr>
              <a:t>electric</a:t>
            </a:r>
            <a:r>
              <a:rPr lang="it-IT" sz="2000" b="1" dirty="0" smtClean="0">
                <a:latin typeface="Palatino"/>
                <a:cs typeface="Palatino"/>
              </a:rPr>
              <a:t> </a:t>
            </a:r>
            <a:r>
              <a:rPr lang="it-IT" sz="2000" b="1" dirty="0" err="1" smtClean="0">
                <a:latin typeface="Palatino"/>
                <a:cs typeface="Palatino"/>
              </a:rPr>
              <a:t>potential</a:t>
            </a:r>
            <a:r>
              <a:rPr lang="it-IT" sz="2000" b="1" dirty="0" smtClean="0">
                <a:latin typeface="Palatino"/>
                <a:cs typeface="Palatino"/>
              </a:rPr>
              <a:t> / electron </a:t>
            </a:r>
            <a:r>
              <a:rPr lang="it-IT" sz="2000" b="1" dirty="0" err="1" smtClean="0">
                <a:latin typeface="Palatino"/>
                <a:cs typeface="Palatino"/>
              </a:rPr>
              <a:t>density</a:t>
            </a:r>
            <a:r>
              <a:rPr lang="it-IT" sz="2000" b="1" dirty="0" smtClean="0">
                <a:latin typeface="Palatino"/>
                <a:cs typeface="Palatino"/>
              </a:rPr>
              <a:t> -&gt; ECD </a:t>
            </a:r>
            <a:r>
              <a:rPr lang="it-IT" sz="2000" b="1" dirty="0" err="1" smtClean="0">
                <a:latin typeface="Palatino"/>
                <a:cs typeface="Palatino"/>
              </a:rPr>
              <a:t>instability</a:t>
            </a:r>
            <a:endParaRPr lang="it-IT" sz="2000" b="1" dirty="0" smtClean="0">
              <a:latin typeface="Palatino"/>
              <a:cs typeface="Palatino"/>
            </a:endParaRPr>
          </a:p>
          <a:p>
            <a:r>
              <a:rPr lang="it-IT" sz="2000" b="1" dirty="0">
                <a:latin typeface="Palatino"/>
                <a:cs typeface="Palatino"/>
              </a:rPr>
              <a:t> </a:t>
            </a:r>
            <a:r>
              <a:rPr lang="it-IT" sz="2000" b="1" dirty="0" smtClean="0">
                <a:latin typeface="Palatino"/>
                <a:cs typeface="Palatino"/>
              </a:rPr>
              <a:t>  - Electron </a:t>
            </a:r>
            <a:r>
              <a:rPr lang="it-IT" sz="2000" b="1" dirty="0" err="1" smtClean="0">
                <a:latin typeface="Palatino"/>
                <a:cs typeface="Palatino"/>
              </a:rPr>
              <a:t>current</a:t>
            </a:r>
            <a:r>
              <a:rPr lang="it-IT" sz="2000" b="1" dirty="0" smtClean="0">
                <a:latin typeface="Palatino"/>
                <a:cs typeface="Palatino"/>
              </a:rPr>
              <a:t> </a:t>
            </a:r>
            <a:r>
              <a:rPr lang="it-IT" sz="2000" b="1" dirty="0" err="1" smtClean="0">
                <a:latin typeface="Palatino"/>
                <a:cs typeface="Palatino"/>
              </a:rPr>
              <a:t>density</a:t>
            </a:r>
            <a:r>
              <a:rPr lang="it-IT" sz="2000" b="1" dirty="0" smtClean="0">
                <a:latin typeface="Palatino"/>
                <a:cs typeface="Palatino"/>
              </a:rPr>
              <a:t> </a:t>
            </a:r>
            <a:r>
              <a:rPr lang="it-IT" sz="2000" b="1" dirty="0" err="1" smtClean="0">
                <a:latin typeface="Palatino"/>
                <a:cs typeface="Palatino"/>
              </a:rPr>
              <a:t>vector</a:t>
            </a:r>
            <a:r>
              <a:rPr lang="it-IT" sz="2000" b="1" dirty="0" smtClean="0">
                <a:latin typeface="Palatino"/>
                <a:cs typeface="Palatino"/>
              </a:rPr>
              <a:t> plot -&gt; </a:t>
            </a:r>
            <a:r>
              <a:rPr lang="it-IT" sz="2000" b="1" dirty="0" err="1" smtClean="0">
                <a:latin typeface="Palatino"/>
                <a:cs typeface="Palatino"/>
              </a:rPr>
              <a:t>complex</a:t>
            </a:r>
            <a:r>
              <a:rPr lang="it-IT" sz="2000" b="1" dirty="0" smtClean="0">
                <a:latin typeface="Palatino"/>
                <a:cs typeface="Palatino"/>
              </a:rPr>
              <a:t> </a:t>
            </a:r>
            <a:r>
              <a:rPr lang="it-IT" sz="2000" b="1" dirty="0" err="1" smtClean="0">
                <a:latin typeface="Palatino"/>
                <a:cs typeface="Palatino"/>
              </a:rPr>
              <a:t>transport</a:t>
            </a:r>
            <a:endParaRPr lang="it-IT" sz="2000" b="1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7200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35" y="0"/>
            <a:ext cx="7020312" cy="6242536"/>
          </a:xfrm>
          <a:prstGeom prst="rect">
            <a:avLst/>
          </a:prstGeom>
        </p:spPr>
      </p:pic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63674" y="222105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Results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mr-IN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–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2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D Electron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Current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Density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Map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-Arrow Plot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7487323" y="1683186"/>
            <a:ext cx="195117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Times New Roman" charset="0"/>
                <a:ea typeface="Times New Roman" charset="0"/>
                <a:cs typeface="Times New Roman" charset="0"/>
              </a:rPr>
              <a:t>(J</a:t>
            </a:r>
            <a:r>
              <a:rPr lang="it-IT" b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it-IT" b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it-IT" b="1" dirty="0" smtClean="0">
                <a:latin typeface="Times New Roman" charset="0"/>
                <a:ea typeface="Times New Roman" charset="0"/>
                <a:cs typeface="Times New Roman" charset="0"/>
              </a:rPr>
              <a:t>+J</a:t>
            </a:r>
            <a:r>
              <a:rPr lang="it-IT" b="1" baseline="-25000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it-IT" b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it-IT" b="1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it-IT" b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1/2</a:t>
            </a:r>
            <a:r>
              <a:rPr lang="it-IT" b="1" dirty="0" smtClean="0">
                <a:latin typeface="Times New Roman" charset="0"/>
                <a:ea typeface="Times New Roman" charset="0"/>
                <a:cs typeface="Times New Roman" charset="0"/>
              </a:rPr>
              <a:t> (A/m</a:t>
            </a:r>
            <a:r>
              <a:rPr lang="it-IT" b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it-IT" b="1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it-IT" b="1" baseline="30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916268" y="1303096"/>
            <a:ext cx="13660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Palatino" charset="0"/>
                <a:ea typeface="Palatino" charset="0"/>
                <a:cs typeface="Palatino" charset="0"/>
              </a:rPr>
              <a:t>@ </a:t>
            </a:r>
            <a:r>
              <a:rPr lang="it-IT" dirty="0" err="1" smtClean="0">
                <a:latin typeface="Palatino" charset="0"/>
                <a:ea typeface="Palatino" charset="0"/>
                <a:cs typeface="Palatino" charset="0"/>
              </a:rPr>
              <a:t>z</a:t>
            </a:r>
            <a:r>
              <a:rPr lang="it-IT" dirty="0" smtClean="0">
                <a:latin typeface="Palatino" charset="0"/>
                <a:ea typeface="Palatino" charset="0"/>
                <a:cs typeface="Palatino" charset="0"/>
              </a:rPr>
              <a:t> = 2 mm</a:t>
            </a:r>
            <a:endParaRPr lang="it-IT" baseline="30000" dirty="0">
              <a:latin typeface="Symbol" charset="2"/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5234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79" y="0"/>
            <a:ext cx="7020312" cy="6242536"/>
          </a:xfrm>
          <a:prstGeom prst="rect">
            <a:avLst/>
          </a:prstGeom>
        </p:spPr>
      </p:pic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63674" y="222105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Results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mr-IN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–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2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D Electron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Current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Density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Map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4916268" y="1303096"/>
            <a:ext cx="13660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Palatino" charset="0"/>
                <a:ea typeface="Palatino" charset="0"/>
                <a:cs typeface="Palatino" charset="0"/>
              </a:rPr>
              <a:t>@ </a:t>
            </a:r>
            <a:r>
              <a:rPr lang="it-IT" dirty="0" err="1" smtClean="0">
                <a:latin typeface="Palatino" charset="0"/>
                <a:ea typeface="Palatino" charset="0"/>
                <a:cs typeface="Palatino" charset="0"/>
              </a:rPr>
              <a:t>z</a:t>
            </a:r>
            <a:r>
              <a:rPr lang="it-IT" dirty="0" smtClean="0">
                <a:latin typeface="Palatino" charset="0"/>
                <a:ea typeface="Palatino" charset="0"/>
                <a:cs typeface="Palatino" charset="0"/>
              </a:rPr>
              <a:t> = 2 mm</a:t>
            </a:r>
            <a:endParaRPr lang="it-IT" baseline="30000" dirty="0">
              <a:latin typeface="Symbol" charset="2"/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8568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79" y="0"/>
            <a:ext cx="7020312" cy="6242536"/>
          </a:xfrm>
          <a:prstGeom prst="rect">
            <a:avLst/>
          </a:prstGeom>
        </p:spPr>
      </p:pic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63674" y="222105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Results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mr-IN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–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2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D Electron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Current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Density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Map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4916268" y="1303096"/>
            <a:ext cx="13660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Palatino" charset="0"/>
                <a:ea typeface="Palatino" charset="0"/>
                <a:cs typeface="Palatino" charset="0"/>
              </a:rPr>
              <a:t>@ </a:t>
            </a:r>
            <a:r>
              <a:rPr lang="it-IT" dirty="0" err="1" smtClean="0">
                <a:latin typeface="Palatino" charset="0"/>
                <a:ea typeface="Palatino" charset="0"/>
                <a:cs typeface="Palatino" charset="0"/>
              </a:rPr>
              <a:t>z</a:t>
            </a:r>
            <a:r>
              <a:rPr lang="it-IT" dirty="0" smtClean="0">
                <a:latin typeface="Palatino" charset="0"/>
                <a:ea typeface="Palatino" charset="0"/>
                <a:cs typeface="Palatino" charset="0"/>
              </a:rPr>
              <a:t> = 2 mm</a:t>
            </a:r>
            <a:endParaRPr lang="it-IT" baseline="30000" dirty="0"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6" name="Connettore 2 5"/>
          <p:cNvCxnSpPr/>
          <p:nvPr/>
        </p:nvCxnSpPr>
        <p:spPr>
          <a:xfrm flipH="1" flipV="1">
            <a:off x="8199123" y="3013936"/>
            <a:ext cx="26260" cy="18915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H="1" flipV="1">
            <a:off x="7630758" y="3026486"/>
            <a:ext cx="26260" cy="18915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H="1" flipV="1">
            <a:off x="7092876" y="3015724"/>
            <a:ext cx="26260" cy="18915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 flipV="1">
            <a:off x="6468934" y="3015724"/>
            <a:ext cx="26260" cy="18915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 flipV="1">
            <a:off x="5812720" y="2994212"/>
            <a:ext cx="26260" cy="18915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 flipV="1">
            <a:off x="5253324" y="3026482"/>
            <a:ext cx="26260" cy="18915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 flipV="1">
            <a:off x="4771019" y="3049788"/>
            <a:ext cx="26260" cy="18915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 flipV="1">
            <a:off x="4349679" y="3026482"/>
            <a:ext cx="26260" cy="18915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 flipV="1">
            <a:off x="3921164" y="3071302"/>
            <a:ext cx="26260" cy="18915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 flipV="1">
            <a:off x="3481893" y="3062332"/>
            <a:ext cx="26260" cy="18915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8457880" y="3121268"/>
            <a:ext cx="36439" cy="16915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7911031" y="3123059"/>
            <a:ext cx="36439" cy="16915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7364182" y="3135605"/>
            <a:ext cx="36439" cy="16915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6795815" y="3137393"/>
            <a:ext cx="36439" cy="16915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6130630" y="3139185"/>
            <a:ext cx="36439" cy="16915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5519235" y="3173247"/>
            <a:ext cx="36439" cy="16915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5036932" y="3185793"/>
            <a:ext cx="36439" cy="16915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4554629" y="3198343"/>
            <a:ext cx="36439" cy="16915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4147626" y="3221649"/>
            <a:ext cx="36439" cy="16915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3686839" y="3244953"/>
            <a:ext cx="36439" cy="16915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97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63674" y="222105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Results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mr-IN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–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2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D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Electric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Potential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Movie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pic>
        <p:nvPicPr>
          <p:cNvPr id="2" name="phi_kz=120_f6y6F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2248" y="765303"/>
            <a:ext cx="6153450" cy="547198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312377" y="1375694"/>
            <a:ext cx="1200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it-IT" sz="2000" dirty="0" err="1" smtClean="0">
                <a:latin typeface="Palatino" charset="0"/>
                <a:ea typeface="Palatino" charset="0"/>
                <a:cs typeface="Palatino" charset="0"/>
              </a:rPr>
              <a:t>t</a:t>
            </a:r>
            <a:r>
              <a:rPr lang="it-IT" sz="2000" dirty="0" smtClean="0">
                <a:latin typeface="Palatino" charset="0"/>
                <a:ea typeface="Palatino" charset="0"/>
                <a:cs typeface="Palatino" charset="0"/>
              </a:rPr>
              <a:t>=20 ns</a:t>
            </a:r>
            <a:endParaRPr lang="it-IT" sz="2000" dirty="0">
              <a:latin typeface="Palatino" charset="0"/>
              <a:ea typeface="Palatino" charset="0"/>
              <a:cs typeface="Palatino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9312377" y="986517"/>
            <a:ext cx="13660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Palatino" charset="0"/>
                <a:ea typeface="Palatino" charset="0"/>
                <a:cs typeface="Palatino" charset="0"/>
              </a:rPr>
              <a:t>@ </a:t>
            </a:r>
            <a:r>
              <a:rPr lang="it-IT" dirty="0" err="1" smtClean="0">
                <a:latin typeface="Palatino" charset="0"/>
                <a:ea typeface="Palatino" charset="0"/>
                <a:cs typeface="Palatino" charset="0"/>
              </a:rPr>
              <a:t>z</a:t>
            </a:r>
            <a:r>
              <a:rPr lang="it-IT" dirty="0" smtClean="0">
                <a:latin typeface="Palatino" charset="0"/>
                <a:ea typeface="Palatino" charset="0"/>
                <a:cs typeface="Palatino" charset="0"/>
              </a:rPr>
              <a:t> = 2 mm</a:t>
            </a:r>
            <a:endParaRPr lang="it-IT" baseline="30000" dirty="0">
              <a:latin typeface="Symbol" charset="2"/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2884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63674" y="222105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Conclusions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1" y="918052"/>
            <a:ext cx="91440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o"/>
            </a:pPr>
            <a:r>
              <a:rPr lang="it-IT" b="1" dirty="0">
                <a:latin typeface="Palatino"/>
                <a:cs typeface="Palatino"/>
              </a:rPr>
              <a:t> </a:t>
            </a:r>
            <a:r>
              <a:rPr lang="it-IT" b="1" dirty="0" smtClean="0">
                <a:latin typeface="Palatino"/>
                <a:cs typeface="Palatino"/>
              </a:rPr>
              <a:t>Critical </a:t>
            </a:r>
            <a:r>
              <a:rPr lang="it-IT" b="1" dirty="0" err="1" smtClean="0">
                <a:latin typeface="Palatino"/>
                <a:cs typeface="Palatino"/>
              </a:rPr>
              <a:t>Points</a:t>
            </a:r>
            <a:r>
              <a:rPr lang="it-IT" b="1" dirty="0" smtClean="0">
                <a:latin typeface="Palatino"/>
                <a:cs typeface="Palatino"/>
              </a:rPr>
              <a:t> in Hall </a:t>
            </a:r>
            <a:r>
              <a:rPr lang="it-IT" b="1" dirty="0" err="1" smtClean="0">
                <a:latin typeface="Palatino"/>
                <a:cs typeface="Palatino"/>
              </a:rPr>
              <a:t>Thruster</a:t>
            </a:r>
            <a:endParaRPr lang="it-IT" b="1" dirty="0">
              <a:latin typeface="Palatino"/>
              <a:cs typeface="Palatino"/>
            </a:endParaRPr>
          </a:p>
          <a:p>
            <a:r>
              <a:rPr lang="it-IT" sz="2000" b="1" dirty="0">
                <a:latin typeface="Palatino"/>
                <a:cs typeface="Palatino"/>
              </a:rPr>
              <a:t> </a:t>
            </a:r>
            <a:r>
              <a:rPr lang="it-IT" sz="2000" b="1" dirty="0" smtClean="0">
                <a:latin typeface="Palatino"/>
                <a:cs typeface="Palatino"/>
              </a:rPr>
              <a:t>   - </a:t>
            </a:r>
            <a:r>
              <a:rPr lang="it-IT" sz="2000" b="1" dirty="0" err="1" smtClean="0">
                <a:latin typeface="Palatino"/>
                <a:cs typeface="Palatino"/>
              </a:rPr>
              <a:t>Evidences</a:t>
            </a:r>
            <a:r>
              <a:rPr lang="it-IT" sz="2000" b="1" dirty="0" smtClean="0">
                <a:latin typeface="Palatino"/>
                <a:cs typeface="Palatino"/>
              </a:rPr>
              <a:t> from </a:t>
            </a:r>
            <a:r>
              <a:rPr lang="it-IT" sz="2000" b="1" dirty="0" err="1" smtClean="0">
                <a:latin typeface="Palatino"/>
                <a:cs typeface="Palatino"/>
              </a:rPr>
              <a:t>models</a:t>
            </a:r>
            <a:r>
              <a:rPr lang="it-IT" sz="2000" b="1" dirty="0" smtClean="0">
                <a:latin typeface="Palatino"/>
                <a:cs typeface="Palatino"/>
              </a:rPr>
              <a:t> / </a:t>
            </a:r>
            <a:r>
              <a:rPr lang="it-IT" sz="2000" b="1" dirty="0" err="1" smtClean="0">
                <a:latin typeface="Palatino"/>
                <a:cs typeface="Palatino"/>
              </a:rPr>
              <a:t>experiments</a:t>
            </a:r>
            <a:r>
              <a:rPr lang="it-IT" sz="2000" b="1" dirty="0" smtClean="0">
                <a:latin typeface="Palatino"/>
                <a:cs typeface="Palatino"/>
              </a:rPr>
              <a:t> -&gt;</a:t>
            </a:r>
          </a:p>
          <a:p>
            <a:r>
              <a:rPr lang="it-IT" sz="2000" b="1" dirty="0">
                <a:latin typeface="Palatino"/>
                <a:cs typeface="Palatino"/>
              </a:rPr>
              <a:t> </a:t>
            </a:r>
            <a:r>
              <a:rPr lang="it-IT" sz="2000" b="1" dirty="0" smtClean="0">
                <a:latin typeface="Palatino"/>
                <a:cs typeface="Palatino"/>
              </a:rPr>
              <a:t>     </a:t>
            </a:r>
            <a:r>
              <a:rPr lang="it-IT" sz="2000" b="1" dirty="0" err="1" smtClean="0">
                <a:latin typeface="Palatino"/>
                <a:cs typeface="Palatino"/>
              </a:rPr>
              <a:t>necessity</a:t>
            </a:r>
            <a:r>
              <a:rPr lang="it-IT" sz="2000" b="1" dirty="0" smtClean="0">
                <a:latin typeface="Palatino"/>
                <a:cs typeface="Palatino"/>
              </a:rPr>
              <a:t> of </a:t>
            </a:r>
            <a:r>
              <a:rPr lang="it-IT" sz="2000" b="1" dirty="0" err="1" smtClean="0">
                <a:latin typeface="Palatino"/>
                <a:cs typeface="Palatino"/>
              </a:rPr>
              <a:t>kinetic</a:t>
            </a:r>
            <a:r>
              <a:rPr lang="it-IT" sz="2000" b="1" dirty="0" smtClean="0">
                <a:latin typeface="Palatino"/>
                <a:cs typeface="Palatino"/>
              </a:rPr>
              <a:t>/</a:t>
            </a:r>
            <a:r>
              <a:rPr lang="it-IT" sz="2000" b="1" dirty="0" err="1" smtClean="0">
                <a:latin typeface="Palatino"/>
                <a:cs typeface="Palatino"/>
              </a:rPr>
              <a:t>multidimensional</a:t>
            </a:r>
            <a:r>
              <a:rPr lang="it-IT" sz="2000" b="1" dirty="0" smtClean="0">
                <a:latin typeface="Palatino"/>
                <a:cs typeface="Palatino"/>
              </a:rPr>
              <a:t> </a:t>
            </a:r>
            <a:r>
              <a:rPr lang="it-IT" sz="2000" b="1" dirty="0" err="1" smtClean="0">
                <a:latin typeface="Palatino"/>
                <a:cs typeface="Palatino"/>
              </a:rPr>
              <a:t>representation</a:t>
            </a:r>
            <a:endParaRPr lang="it-IT" sz="2000" b="1" dirty="0">
              <a:latin typeface="Palatino"/>
              <a:cs typeface="Palatino"/>
            </a:endParaRPr>
          </a:p>
          <a:p>
            <a:endParaRPr lang="it-IT" b="1" dirty="0">
              <a:latin typeface="Palatino"/>
              <a:cs typeface="Palatino"/>
            </a:endParaRPr>
          </a:p>
          <a:p>
            <a:endParaRPr lang="it-IT" b="1" dirty="0">
              <a:latin typeface="Palatino"/>
              <a:cs typeface="Palatino"/>
            </a:endParaRPr>
          </a:p>
          <a:p>
            <a:pPr>
              <a:buFontTx/>
              <a:buChar char="o"/>
            </a:pPr>
            <a:r>
              <a:rPr lang="it-IT" b="1" dirty="0" smtClean="0">
                <a:latin typeface="Palatino"/>
                <a:cs typeface="Palatino"/>
              </a:rPr>
              <a:t> PIC-MCC Model</a:t>
            </a:r>
            <a:endParaRPr lang="it-IT" b="1" dirty="0">
              <a:latin typeface="Palatino"/>
              <a:cs typeface="Palatino"/>
            </a:endParaRPr>
          </a:p>
          <a:p>
            <a:r>
              <a:rPr lang="it-IT" sz="2000" b="1" dirty="0">
                <a:latin typeface="Palatino"/>
                <a:cs typeface="Palatino"/>
              </a:rPr>
              <a:t> </a:t>
            </a:r>
            <a:r>
              <a:rPr lang="it-IT" sz="2000" b="1" dirty="0" smtClean="0">
                <a:latin typeface="Palatino"/>
                <a:cs typeface="Palatino"/>
              </a:rPr>
              <a:t>   - </a:t>
            </a:r>
            <a:r>
              <a:rPr lang="it-IT" sz="2000" b="1" dirty="0" err="1" smtClean="0">
                <a:latin typeface="Palatino"/>
                <a:cs typeface="Palatino"/>
              </a:rPr>
              <a:t>Evolution</a:t>
            </a:r>
            <a:r>
              <a:rPr lang="it-IT" sz="2000" b="1" dirty="0" smtClean="0">
                <a:latin typeface="Palatino"/>
                <a:cs typeface="Palatino"/>
              </a:rPr>
              <a:t> of </a:t>
            </a:r>
            <a:r>
              <a:rPr lang="it-IT" sz="2000" b="1" dirty="0" err="1" smtClean="0">
                <a:latin typeface="Palatino"/>
                <a:cs typeface="Palatino"/>
              </a:rPr>
              <a:t>reduced-dimensional</a:t>
            </a:r>
            <a:r>
              <a:rPr lang="it-IT" sz="2000" b="1" dirty="0" smtClean="0">
                <a:latin typeface="Palatino"/>
                <a:cs typeface="Palatino"/>
              </a:rPr>
              <a:t> </a:t>
            </a:r>
            <a:r>
              <a:rPr lang="it-IT" sz="2000" b="1" dirty="0" err="1" smtClean="0">
                <a:latin typeface="Palatino"/>
                <a:cs typeface="Palatino"/>
              </a:rPr>
              <a:t>models</a:t>
            </a:r>
            <a:r>
              <a:rPr lang="it-IT" sz="2000" b="1" dirty="0" smtClean="0">
                <a:latin typeface="Palatino"/>
                <a:cs typeface="Palatino"/>
              </a:rPr>
              <a:t> -&gt; </a:t>
            </a:r>
            <a:r>
              <a:rPr lang="it-IT" sz="2000" b="1" dirty="0" err="1" smtClean="0">
                <a:latin typeface="Palatino"/>
                <a:cs typeface="Palatino"/>
              </a:rPr>
              <a:t>lession</a:t>
            </a:r>
            <a:r>
              <a:rPr lang="it-IT" sz="2000" b="1" dirty="0" smtClean="0">
                <a:latin typeface="Palatino"/>
                <a:cs typeface="Palatino"/>
              </a:rPr>
              <a:t> </a:t>
            </a:r>
            <a:r>
              <a:rPr lang="it-IT" sz="2000" b="1" dirty="0" err="1" smtClean="0">
                <a:latin typeface="Palatino"/>
                <a:cs typeface="Palatino"/>
              </a:rPr>
              <a:t>learned</a:t>
            </a:r>
            <a:endParaRPr lang="it-IT" sz="2000" b="1" dirty="0" smtClean="0">
              <a:latin typeface="Palatino"/>
              <a:cs typeface="Palatino"/>
            </a:endParaRPr>
          </a:p>
          <a:p>
            <a:r>
              <a:rPr lang="it-IT" sz="2000" b="1" dirty="0" smtClean="0">
                <a:latin typeface="Palatino"/>
                <a:cs typeface="Palatino"/>
              </a:rPr>
              <a:t>    - </a:t>
            </a:r>
            <a:r>
              <a:rPr lang="it-IT" sz="2000" b="1" dirty="0" err="1" smtClean="0">
                <a:latin typeface="Palatino"/>
                <a:cs typeface="Palatino"/>
              </a:rPr>
              <a:t>Geometrical</a:t>
            </a:r>
            <a:r>
              <a:rPr lang="it-IT" sz="2000" b="1" dirty="0" smtClean="0">
                <a:latin typeface="Palatino"/>
                <a:cs typeface="Palatino"/>
              </a:rPr>
              <a:t> </a:t>
            </a:r>
            <a:r>
              <a:rPr lang="it-IT" sz="2000" b="1" dirty="0" err="1">
                <a:latin typeface="Palatino"/>
                <a:cs typeface="Palatino"/>
              </a:rPr>
              <a:t>scaling</a:t>
            </a:r>
            <a:endParaRPr lang="it-IT" sz="2000" b="1" dirty="0">
              <a:latin typeface="Palatino"/>
              <a:cs typeface="Palatino"/>
            </a:endParaRPr>
          </a:p>
          <a:p>
            <a:endParaRPr lang="it-IT" b="1" dirty="0">
              <a:latin typeface="Palatino"/>
              <a:cs typeface="Palatino"/>
            </a:endParaRPr>
          </a:p>
          <a:p>
            <a:endParaRPr lang="it-IT" b="1" dirty="0">
              <a:latin typeface="Palatino"/>
              <a:cs typeface="Palatino"/>
            </a:endParaRPr>
          </a:p>
          <a:p>
            <a:pPr>
              <a:buFontTx/>
              <a:buChar char="o"/>
            </a:pPr>
            <a:r>
              <a:rPr lang="it-IT" b="1" dirty="0" smtClean="0">
                <a:latin typeface="Palatino"/>
                <a:cs typeface="Palatino"/>
              </a:rPr>
              <a:t> </a:t>
            </a:r>
            <a:r>
              <a:rPr lang="it-IT" b="1" dirty="0" err="1" smtClean="0">
                <a:latin typeface="Palatino"/>
                <a:cs typeface="Palatino"/>
              </a:rPr>
              <a:t>Results</a:t>
            </a:r>
            <a:endParaRPr lang="it-IT" b="1" dirty="0">
              <a:latin typeface="Palatino"/>
              <a:cs typeface="Palatino"/>
            </a:endParaRPr>
          </a:p>
          <a:p>
            <a:r>
              <a:rPr lang="it-IT" sz="2000" b="1" dirty="0" smtClean="0">
                <a:latin typeface="Palatino"/>
                <a:cs typeface="Palatino"/>
              </a:rPr>
              <a:t>   - 3D </a:t>
            </a:r>
            <a:r>
              <a:rPr lang="it-IT" sz="2000" b="1" dirty="0" err="1" smtClean="0">
                <a:latin typeface="Palatino"/>
                <a:cs typeface="Palatino"/>
              </a:rPr>
              <a:t>map</a:t>
            </a:r>
            <a:r>
              <a:rPr lang="it-IT" sz="2000" b="1" dirty="0" smtClean="0">
                <a:latin typeface="Palatino"/>
                <a:cs typeface="Palatino"/>
              </a:rPr>
              <a:t> of </a:t>
            </a:r>
            <a:r>
              <a:rPr lang="it-IT" sz="2000" b="1" dirty="0" err="1" smtClean="0">
                <a:latin typeface="Palatino"/>
                <a:cs typeface="Palatino"/>
              </a:rPr>
              <a:t>electric</a:t>
            </a:r>
            <a:r>
              <a:rPr lang="it-IT" sz="2000" b="1" dirty="0" smtClean="0">
                <a:latin typeface="Palatino"/>
                <a:cs typeface="Palatino"/>
              </a:rPr>
              <a:t> </a:t>
            </a:r>
            <a:r>
              <a:rPr lang="it-IT" sz="2000" b="1" dirty="0" err="1" smtClean="0">
                <a:latin typeface="Palatino"/>
                <a:cs typeface="Palatino"/>
              </a:rPr>
              <a:t>potential</a:t>
            </a:r>
            <a:r>
              <a:rPr lang="it-IT" sz="2000" b="1" dirty="0" smtClean="0">
                <a:latin typeface="Palatino"/>
                <a:cs typeface="Palatino"/>
              </a:rPr>
              <a:t> / electron </a:t>
            </a:r>
            <a:r>
              <a:rPr lang="it-IT" sz="2000" b="1" dirty="0" err="1" smtClean="0">
                <a:latin typeface="Palatino"/>
                <a:cs typeface="Palatino"/>
              </a:rPr>
              <a:t>density</a:t>
            </a:r>
            <a:r>
              <a:rPr lang="it-IT" sz="2000" b="1" dirty="0" smtClean="0">
                <a:latin typeface="Palatino"/>
                <a:cs typeface="Palatino"/>
              </a:rPr>
              <a:t> -&gt; ECD </a:t>
            </a:r>
            <a:r>
              <a:rPr lang="it-IT" sz="2000" b="1" dirty="0" err="1" smtClean="0">
                <a:latin typeface="Palatino"/>
                <a:cs typeface="Palatino"/>
              </a:rPr>
              <a:t>instability</a:t>
            </a:r>
            <a:endParaRPr lang="it-IT" sz="2000" b="1" dirty="0" smtClean="0">
              <a:latin typeface="Palatino"/>
              <a:cs typeface="Palatino"/>
            </a:endParaRPr>
          </a:p>
          <a:p>
            <a:r>
              <a:rPr lang="it-IT" sz="2000" b="1" dirty="0">
                <a:latin typeface="Palatino"/>
                <a:cs typeface="Palatino"/>
              </a:rPr>
              <a:t> </a:t>
            </a:r>
            <a:r>
              <a:rPr lang="it-IT" sz="2000" b="1" dirty="0" smtClean="0">
                <a:latin typeface="Palatino"/>
                <a:cs typeface="Palatino"/>
              </a:rPr>
              <a:t>  - Electron </a:t>
            </a:r>
            <a:r>
              <a:rPr lang="it-IT" sz="2000" b="1" dirty="0" err="1" smtClean="0">
                <a:latin typeface="Palatino"/>
                <a:cs typeface="Palatino"/>
              </a:rPr>
              <a:t>current</a:t>
            </a:r>
            <a:r>
              <a:rPr lang="it-IT" sz="2000" b="1" dirty="0" smtClean="0">
                <a:latin typeface="Palatino"/>
                <a:cs typeface="Palatino"/>
              </a:rPr>
              <a:t> </a:t>
            </a:r>
            <a:r>
              <a:rPr lang="it-IT" sz="2000" b="1" dirty="0" err="1" smtClean="0">
                <a:latin typeface="Palatino"/>
                <a:cs typeface="Palatino"/>
              </a:rPr>
              <a:t>density</a:t>
            </a:r>
            <a:r>
              <a:rPr lang="it-IT" sz="2000" b="1" dirty="0" smtClean="0">
                <a:latin typeface="Palatino"/>
                <a:cs typeface="Palatino"/>
              </a:rPr>
              <a:t> </a:t>
            </a:r>
            <a:r>
              <a:rPr lang="it-IT" sz="2000" b="1" dirty="0" err="1" smtClean="0">
                <a:latin typeface="Palatino"/>
                <a:cs typeface="Palatino"/>
              </a:rPr>
              <a:t>vector</a:t>
            </a:r>
            <a:r>
              <a:rPr lang="it-IT" sz="2000" b="1" dirty="0" smtClean="0">
                <a:latin typeface="Palatino"/>
                <a:cs typeface="Palatino"/>
              </a:rPr>
              <a:t> plot -&gt; </a:t>
            </a:r>
            <a:r>
              <a:rPr lang="it-IT" sz="2000" b="1" dirty="0" err="1" smtClean="0">
                <a:latin typeface="Palatino"/>
                <a:cs typeface="Palatino"/>
              </a:rPr>
              <a:t>complex</a:t>
            </a:r>
            <a:r>
              <a:rPr lang="it-IT" sz="2000" b="1" dirty="0" smtClean="0">
                <a:latin typeface="Palatino"/>
                <a:cs typeface="Palatino"/>
              </a:rPr>
              <a:t> </a:t>
            </a:r>
            <a:r>
              <a:rPr lang="it-IT" sz="2000" b="1" dirty="0" err="1" smtClean="0">
                <a:latin typeface="Palatino"/>
                <a:cs typeface="Palatino"/>
              </a:rPr>
              <a:t>transport</a:t>
            </a:r>
            <a:endParaRPr lang="it-IT" sz="2000" b="1" dirty="0" smtClean="0">
              <a:latin typeface="Palatino"/>
              <a:cs typeface="Palatino"/>
            </a:endParaRPr>
          </a:p>
          <a:p>
            <a:r>
              <a:rPr lang="it-IT" sz="2000" b="1" dirty="0">
                <a:latin typeface="Palatino"/>
                <a:cs typeface="Palatino"/>
              </a:rPr>
              <a:t> </a:t>
            </a:r>
            <a:r>
              <a:rPr lang="it-IT" sz="2000" b="1" dirty="0" smtClean="0">
                <a:latin typeface="Palatino"/>
                <a:cs typeface="Palatino"/>
              </a:rPr>
              <a:t>  - </a:t>
            </a:r>
            <a:r>
              <a:rPr lang="it-IT" sz="2000" b="1" dirty="0" err="1" smtClean="0">
                <a:latin typeface="Palatino"/>
                <a:cs typeface="Palatino"/>
              </a:rPr>
              <a:t>Indirect</a:t>
            </a:r>
            <a:r>
              <a:rPr lang="it-IT" sz="2000" b="1" dirty="0" smtClean="0">
                <a:latin typeface="Palatino"/>
                <a:cs typeface="Palatino"/>
              </a:rPr>
              <a:t> </a:t>
            </a:r>
            <a:r>
              <a:rPr lang="it-IT" sz="2000" b="1" dirty="0" err="1" smtClean="0">
                <a:latin typeface="Palatino"/>
                <a:cs typeface="Palatino"/>
              </a:rPr>
              <a:t>influence</a:t>
            </a:r>
            <a:r>
              <a:rPr lang="it-IT" sz="2000" b="1" dirty="0" smtClean="0">
                <a:latin typeface="Palatino"/>
                <a:cs typeface="Palatino"/>
              </a:rPr>
              <a:t> of the </a:t>
            </a:r>
            <a:r>
              <a:rPr lang="it-IT" sz="2000" b="1" dirty="0" err="1" smtClean="0">
                <a:latin typeface="Palatino"/>
                <a:cs typeface="Palatino"/>
              </a:rPr>
              <a:t>wall</a:t>
            </a:r>
            <a:r>
              <a:rPr lang="it-IT" sz="2000" b="1" dirty="0" smtClean="0">
                <a:latin typeface="Palatino"/>
                <a:cs typeface="Palatino"/>
              </a:rPr>
              <a:t> on the electron </a:t>
            </a:r>
            <a:r>
              <a:rPr lang="it-IT" sz="2000" b="1" dirty="0" err="1" smtClean="0">
                <a:latin typeface="Palatino"/>
                <a:cs typeface="Palatino"/>
              </a:rPr>
              <a:t>transport</a:t>
            </a:r>
            <a:endParaRPr lang="it-IT" sz="2000" b="1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96847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58477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Palatino" charset="0"/>
              </a:rPr>
              <a:t>Critical </a:t>
            </a:r>
            <a:r>
              <a:rPr lang="en-US" sz="3200" b="1" dirty="0" smtClean="0">
                <a:solidFill>
                  <a:srgbClr val="FFFFFF"/>
                </a:solidFill>
                <a:latin typeface="Palatino" charset="0"/>
              </a:rPr>
              <a:t>Points - Evidences </a:t>
            </a:r>
            <a:r>
              <a:rPr lang="en-US" sz="3200" b="1" dirty="0">
                <a:solidFill>
                  <a:srgbClr val="FFFFFF"/>
                </a:solidFill>
                <a:latin typeface="Palatino" charset="0"/>
              </a:rPr>
              <a:t>in HT</a:t>
            </a:r>
          </a:p>
        </p:txBody>
      </p:sp>
      <p:sp>
        <p:nvSpPr>
          <p:cNvPr id="103428" name="Line 4"/>
          <p:cNvSpPr>
            <a:spLocks noChangeShapeType="1"/>
          </p:cNvSpPr>
          <p:nvPr/>
        </p:nvSpPr>
        <p:spPr bwMode="auto">
          <a:xfrm flipV="1">
            <a:off x="1774826" y="6538505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1524000" y="716697"/>
            <a:ext cx="9825318" cy="536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charset="0"/>
              <a:buChar char="Ø"/>
            </a:pPr>
            <a:r>
              <a:rPr lang="it-IT" sz="2000" b="1" dirty="0">
                <a:latin typeface="Palatino" charset="0"/>
              </a:rPr>
              <a:t>Plasma </a:t>
            </a:r>
            <a:r>
              <a:rPr lang="it-IT" sz="2000" b="1" dirty="0" err="1">
                <a:latin typeface="Palatino" charset="0"/>
              </a:rPr>
              <a:t>has</a:t>
            </a:r>
            <a:r>
              <a:rPr lang="it-IT" sz="2000" b="1" dirty="0">
                <a:latin typeface="Palatino" charset="0"/>
              </a:rPr>
              <a:t> a strong </a:t>
            </a:r>
            <a:r>
              <a:rPr lang="it-IT" sz="2000" b="1" dirty="0" err="1">
                <a:latin typeface="Palatino" charset="0"/>
              </a:rPr>
              <a:t>kinetic</a:t>
            </a:r>
            <a:r>
              <a:rPr lang="it-IT" sz="2000" b="1" dirty="0">
                <a:latin typeface="Palatino" charset="0"/>
              </a:rPr>
              <a:t> </a:t>
            </a:r>
            <a:r>
              <a:rPr lang="it-IT" sz="2000" b="1" dirty="0" err="1">
                <a:latin typeface="Palatino" charset="0"/>
              </a:rPr>
              <a:t>behaviour</a:t>
            </a:r>
            <a:r>
              <a:rPr lang="it-IT" sz="2000" b="1" dirty="0">
                <a:latin typeface="Palatino" charset="0"/>
              </a:rPr>
              <a:t>: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Font typeface="Courier New"/>
              <a:buChar char="o"/>
            </a:pPr>
            <a:r>
              <a:rPr lang="it-IT" sz="1600" dirty="0">
                <a:latin typeface="Palatino" charset="0"/>
              </a:rPr>
              <a:t> </a:t>
            </a:r>
            <a:r>
              <a:rPr lang="it-IT" sz="1600" dirty="0" err="1">
                <a:latin typeface="Palatino" charset="0"/>
              </a:rPr>
              <a:t>low</a:t>
            </a:r>
            <a:r>
              <a:rPr lang="it-IT" sz="1600" dirty="0">
                <a:latin typeface="Palatino" charset="0"/>
              </a:rPr>
              <a:t> </a:t>
            </a:r>
            <a:r>
              <a:rPr lang="it-IT" sz="1600" dirty="0" err="1">
                <a:latin typeface="Palatino" charset="0"/>
              </a:rPr>
              <a:t>collisionality</a:t>
            </a:r>
            <a:endParaRPr lang="it-IT" sz="1600" dirty="0">
              <a:latin typeface="Palatino" charset="0"/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Font typeface="Courier New"/>
              <a:buChar char="o"/>
            </a:pPr>
            <a:r>
              <a:rPr lang="it-IT" sz="1600" dirty="0">
                <a:latin typeface="Palatino" charset="0"/>
              </a:rPr>
              <a:t> </a:t>
            </a:r>
            <a:r>
              <a:rPr lang="it-IT" sz="1600" dirty="0" err="1">
                <a:latin typeface="Palatino" charset="0"/>
              </a:rPr>
              <a:t>pronounced</a:t>
            </a:r>
            <a:r>
              <a:rPr lang="it-IT" sz="1600" dirty="0">
                <a:latin typeface="Palatino" charset="0"/>
              </a:rPr>
              <a:t> </a:t>
            </a:r>
            <a:r>
              <a:rPr lang="it-IT" sz="1600" dirty="0" err="1">
                <a:latin typeface="Palatino" charset="0"/>
              </a:rPr>
              <a:t>anisotropy</a:t>
            </a:r>
            <a:endParaRPr lang="it-IT" sz="1600" dirty="0">
              <a:latin typeface="Palatino" charset="0"/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Font typeface="Courier New"/>
              <a:buChar char="o"/>
            </a:pPr>
            <a:endParaRPr lang="it-IT" sz="1400" b="1" dirty="0">
              <a:latin typeface="Palatino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charset="0"/>
              <a:buChar char="Ø"/>
            </a:pPr>
            <a:r>
              <a:rPr lang="it-IT" sz="2000" b="1" dirty="0" err="1">
                <a:latin typeface="Palatino" charset="0"/>
              </a:rPr>
              <a:t>Possible</a:t>
            </a:r>
            <a:r>
              <a:rPr lang="it-IT" sz="2000" b="1" dirty="0">
                <a:latin typeface="Palatino" charset="0"/>
              </a:rPr>
              <a:t> non-</a:t>
            </a:r>
            <a:r>
              <a:rPr lang="it-IT" sz="2000" b="1" dirty="0" err="1">
                <a:latin typeface="Palatino" charset="0"/>
              </a:rPr>
              <a:t>classical</a:t>
            </a:r>
            <a:r>
              <a:rPr lang="it-IT" sz="2000" b="1" dirty="0">
                <a:latin typeface="Palatino" charset="0"/>
              </a:rPr>
              <a:t> </a:t>
            </a:r>
            <a:r>
              <a:rPr lang="it-IT" sz="2000" b="1" dirty="0" err="1">
                <a:latin typeface="Palatino" charset="0"/>
              </a:rPr>
              <a:t>sheath</a:t>
            </a:r>
            <a:r>
              <a:rPr lang="it-IT" sz="2000" b="1" dirty="0">
                <a:latin typeface="Palatino" charset="0"/>
              </a:rPr>
              <a:t> </a:t>
            </a:r>
            <a:r>
              <a:rPr lang="it-IT" sz="2000" b="1" dirty="0" err="1">
                <a:latin typeface="Palatino" charset="0"/>
              </a:rPr>
              <a:t>behavior</a:t>
            </a:r>
            <a:r>
              <a:rPr lang="it-IT" sz="2000" b="1" dirty="0">
                <a:latin typeface="Palatino" charset="0"/>
              </a:rPr>
              <a:t>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o"/>
            </a:pPr>
            <a:r>
              <a:rPr lang="it-IT" sz="1600" dirty="0">
                <a:latin typeface="Palatino" charset="0"/>
              </a:rPr>
              <a:t>strong </a:t>
            </a:r>
            <a:r>
              <a:rPr lang="it-IT" sz="1600" dirty="0" err="1">
                <a:latin typeface="Palatino" charset="0"/>
              </a:rPr>
              <a:t>secondary</a:t>
            </a:r>
            <a:r>
              <a:rPr lang="it-IT" sz="1600" dirty="0">
                <a:latin typeface="Palatino" charset="0"/>
              </a:rPr>
              <a:t> electron </a:t>
            </a:r>
            <a:r>
              <a:rPr lang="it-IT" sz="1600" dirty="0" err="1" smtClean="0">
                <a:latin typeface="Palatino" charset="0"/>
              </a:rPr>
              <a:t>emission</a:t>
            </a:r>
            <a:r>
              <a:rPr lang="it-IT" sz="1600" dirty="0" smtClean="0">
                <a:latin typeface="Palatino" charset="0"/>
              </a:rPr>
              <a:t> -&gt; </a:t>
            </a:r>
            <a:r>
              <a:rPr lang="it-IT" sz="1600" dirty="0" err="1" smtClean="0">
                <a:latin typeface="Palatino" charset="0"/>
              </a:rPr>
              <a:t>material</a:t>
            </a:r>
            <a:r>
              <a:rPr lang="it-IT" sz="1600" dirty="0" smtClean="0">
                <a:latin typeface="Palatino" charset="0"/>
              </a:rPr>
              <a:t> </a:t>
            </a:r>
            <a:r>
              <a:rPr lang="it-IT" sz="1600" dirty="0" err="1" smtClean="0">
                <a:latin typeface="Palatino" charset="0"/>
              </a:rPr>
              <a:t>wall</a:t>
            </a:r>
            <a:r>
              <a:rPr lang="it-IT" sz="1600" dirty="0" smtClean="0">
                <a:latin typeface="Palatino" charset="0"/>
              </a:rPr>
              <a:t> </a:t>
            </a:r>
            <a:r>
              <a:rPr lang="it-IT" sz="1600" dirty="0" err="1" smtClean="0">
                <a:latin typeface="Palatino" charset="0"/>
              </a:rPr>
              <a:t>dependence</a:t>
            </a:r>
            <a:endParaRPr lang="it-IT" sz="1600" dirty="0">
              <a:latin typeface="Palatino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o"/>
            </a:pPr>
            <a:r>
              <a:rPr lang="it-IT" sz="1600" dirty="0">
                <a:latin typeface="Palatino" charset="0"/>
              </a:rPr>
              <a:t>2D </a:t>
            </a:r>
            <a:r>
              <a:rPr lang="it-IT" sz="1600" dirty="0" err="1">
                <a:latin typeface="Palatino" charset="0"/>
              </a:rPr>
              <a:t>sheaths</a:t>
            </a:r>
            <a:r>
              <a:rPr lang="it-IT" sz="1600" dirty="0">
                <a:latin typeface="Palatino" charset="0"/>
              </a:rPr>
              <a:t> due to </a:t>
            </a:r>
            <a:r>
              <a:rPr lang="it-IT" sz="1600" dirty="0" err="1">
                <a:latin typeface="Palatino" charset="0"/>
              </a:rPr>
              <a:t>azimuthal</a:t>
            </a:r>
            <a:r>
              <a:rPr lang="it-IT" sz="1600" dirty="0">
                <a:latin typeface="Palatino" charset="0"/>
              </a:rPr>
              <a:t> </a:t>
            </a:r>
            <a:r>
              <a:rPr lang="it-IT" sz="1600" dirty="0" err="1" smtClean="0">
                <a:latin typeface="Palatino" charset="0"/>
              </a:rPr>
              <a:t>drift</a:t>
            </a:r>
            <a:r>
              <a:rPr lang="it-IT" sz="1600" dirty="0" smtClean="0">
                <a:latin typeface="Palatino" charset="0"/>
              </a:rPr>
              <a:t> (1D </a:t>
            </a:r>
            <a:r>
              <a:rPr lang="it-IT" sz="1600" dirty="0" err="1" smtClean="0">
                <a:latin typeface="Palatino" charset="0"/>
              </a:rPr>
              <a:t>instability</a:t>
            </a:r>
            <a:r>
              <a:rPr lang="it-IT" sz="1600" dirty="0" smtClean="0">
                <a:latin typeface="Palatino" charset="0"/>
              </a:rPr>
              <a:t> </a:t>
            </a:r>
            <a:r>
              <a:rPr lang="it-IT" sz="1600" dirty="0" err="1" smtClean="0">
                <a:latin typeface="Palatino" charset="0"/>
              </a:rPr>
              <a:t>is</a:t>
            </a:r>
            <a:r>
              <a:rPr lang="it-IT" sz="1600" dirty="0" smtClean="0">
                <a:latin typeface="Palatino" charset="0"/>
              </a:rPr>
              <a:t> </a:t>
            </a:r>
            <a:r>
              <a:rPr lang="it-IT" sz="1600" dirty="0" err="1" smtClean="0">
                <a:latin typeface="Palatino" charset="0"/>
              </a:rPr>
              <a:t>transported</a:t>
            </a:r>
            <a:r>
              <a:rPr lang="it-IT" sz="1600" dirty="0" smtClean="0">
                <a:latin typeface="Palatino" charset="0"/>
              </a:rPr>
              <a:t> </a:t>
            </a:r>
            <a:r>
              <a:rPr lang="it-IT" sz="1600" dirty="0" err="1" smtClean="0">
                <a:latin typeface="Palatino" charset="0"/>
              </a:rPr>
              <a:t>along</a:t>
            </a:r>
            <a:r>
              <a:rPr lang="it-IT" sz="1600" dirty="0" smtClean="0">
                <a:latin typeface="Palatino" charset="0"/>
              </a:rPr>
              <a:t> Hall-</a:t>
            </a:r>
            <a:r>
              <a:rPr lang="it-IT" sz="1600" dirty="0" err="1" smtClean="0">
                <a:latin typeface="Palatino" charset="0"/>
              </a:rPr>
              <a:t>direction</a:t>
            </a:r>
            <a:r>
              <a:rPr lang="it-IT" sz="1600" dirty="0" smtClean="0">
                <a:latin typeface="Palatino" charset="0"/>
              </a:rPr>
              <a:t>)</a:t>
            </a:r>
            <a:endParaRPr lang="it-IT" sz="1600" dirty="0">
              <a:latin typeface="Palatino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o"/>
            </a:pPr>
            <a:endParaRPr lang="it-IT" sz="1200" b="1" dirty="0">
              <a:latin typeface="Palatino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charset="0"/>
              <a:buChar char="Ø"/>
            </a:pPr>
            <a:r>
              <a:rPr lang="it-IT" sz="2000" b="1" dirty="0" err="1">
                <a:latin typeface="Palatino" charset="0"/>
              </a:rPr>
              <a:t>Anomalous</a:t>
            </a:r>
            <a:r>
              <a:rPr lang="it-IT" sz="2000" b="1" dirty="0">
                <a:latin typeface="Palatino" charset="0"/>
              </a:rPr>
              <a:t> Electron cross-</a:t>
            </a:r>
            <a:r>
              <a:rPr lang="it-IT" sz="2000" b="1" dirty="0" err="1">
                <a:latin typeface="Palatino" charset="0"/>
              </a:rPr>
              <a:t>field</a:t>
            </a:r>
            <a:r>
              <a:rPr lang="it-IT" sz="2000" b="1" dirty="0">
                <a:latin typeface="Palatino" charset="0"/>
              </a:rPr>
              <a:t> </a:t>
            </a:r>
            <a:r>
              <a:rPr lang="it-IT" sz="2000" b="1" dirty="0" err="1">
                <a:latin typeface="Palatino" charset="0"/>
              </a:rPr>
              <a:t>transport</a:t>
            </a:r>
            <a:r>
              <a:rPr lang="it-IT" sz="2000" b="1" dirty="0">
                <a:latin typeface="Palatino" charset="0"/>
              </a:rPr>
              <a:t>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o"/>
            </a:pPr>
            <a:r>
              <a:rPr lang="it-IT" sz="1600" dirty="0">
                <a:latin typeface="Palatino" charset="0"/>
              </a:rPr>
              <a:t>d</a:t>
            </a:r>
            <a:r>
              <a:rPr lang="en-GB" sz="1600" dirty="0" err="1">
                <a:latin typeface="Palatino" charset="0"/>
              </a:rPr>
              <a:t>ifferent</a:t>
            </a:r>
            <a:r>
              <a:rPr lang="en-GB" sz="1600" dirty="0">
                <a:latin typeface="Palatino" charset="0"/>
              </a:rPr>
              <a:t> mechanisms involved; wall-induced, </a:t>
            </a:r>
            <a:r>
              <a:rPr lang="en-GB" sz="1600" dirty="0" smtClean="0">
                <a:latin typeface="Palatino" charset="0"/>
              </a:rPr>
              <a:t>fluctuation-induced, instability-induced, </a:t>
            </a:r>
            <a:r>
              <a:rPr lang="en-GB" sz="1600" dirty="0">
                <a:latin typeface="Palatino" charset="0"/>
              </a:rPr>
              <a:t>kinetic-induced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GB" sz="1600" dirty="0">
                <a:latin typeface="Palatino" charset="0"/>
              </a:rPr>
              <a:t>       how to discern the incidence of each contribution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it-IT" sz="1200" dirty="0" smtClean="0">
              <a:latin typeface="Palatino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it-IT" sz="1200" dirty="0">
              <a:latin typeface="Palatino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it-IT" sz="1200" dirty="0" smtClean="0">
              <a:latin typeface="Palatino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it-IT" sz="1200" dirty="0" smtClean="0">
              <a:latin typeface="Palatino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it-IT" sz="1200" dirty="0">
              <a:latin typeface="Palatino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charset="0"/>
              <a:buChar char="Ø"/>
            </a:pPr>
            <a:r>
              <a:rPr lang="it-IT" sz="2000" b="1" dirty="0">
                <a:latin typeface="Palatino" charset="0"/>
              </a:rPr>
              <a:t>Strong </a:t>
            </a:r>
            <a:r>
              <a:rPr lang="it-IT" sz="2000" b="1" dirty="0" err="1">
                <a:latin typeface="Palatino" charset="0"/>
              </a:rPr>
              <a:t>correlations</a:t>
            </a:r>
            <a:r>
              <a:rPr lang="it-IT" sz="2000" b="1" dirty="0">
                <a:latin typeface="Palatino" charset="0"/>
              </a:rPr>
              <a:t> </a:t>
            </a:r>
            <a:r>
              <a:rPr lang="it-IT" sz="2000" b="1" dirty="0" err="1">
                <a:latin typeface="Palatino" charset="0"/>
              </a:rPr>
              <a:t>among</a:t>
            </a:r>
            <a:r>
              <a:rPr lang="it-IT" sz="2000" b="1" dirty="0">
                <a:latin typeface="Palatino" charset="0"/>
              </a:rPr>
              <a:t> the 3 </a:t>
            </a:r>
            <a:r>
              <a:rPr lang="it-IT" sz="2000" b="1" dirty="0" err="1" smtClean="0">
                <a:latin typeface="Palatino" charset="0"/>
              </a:rPr>
              <a:t>dimensions</a:t>
            </a:r>
            <a:r>
              <a:rPr lang="it-IT" sz="2000" b="1" dirty="0" smtClean="0">
                <a:latin typeface="Palatino" charset="0"/>
              </a:rPr>
              <a:t>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Courier New" charset="0"/>
              <a:buChar char="o"/>
            </a:pPr>
            <a:r>
              <a:rPr lang="it-IT" sz="1600" dirty="0" err="1" smtClean="0">
                <a:latin typeface="Palatino" charset="0"/>
              </a:rPr>
              <a:t>Azimuthal</a:t>
            </a:r>
            <a:r>
              <a:rPr lang="it-IT" sz="1600" dirty="0" smtClean="0">
                <a:latin typeface="Palatino" charset="0"/>
              </a:rPr>
              <a:t> </a:t>
            </a:r>
            <a:r>
              <a:rPr lang="it-IT" sz="1600" dirty="0" err="1" smtClean="0">
                <a:latin typeface="Palatino" charset="0"/>
              </a:rPr>
              <a:t>modulation</a:t>
            </a:r>
            <a:r>
              <a:rPr lang="it-IT" sz="1600" dirty="0" smtClean="0">
                <a:latin typeface="Palatino" charset="0"/>
              </a:rPr>
              <a:t> shows </a:t>
            </a:r>
            <a:r>
              <a:rPr lang="it-IT" sz="1600" dirty="0" err="1" smtClean="0">
                <a:latin typeface="Palatino" charset="0"/>
              </a:rPr>
              <a:t>axial</a:t>
            </a:r>
            <a:r>
              <a:rPr lang="it-IT" sz="1600" dirty="0" smtClean="0">
                <a:latin typeface="Palatino" charset="0"/>
              </a:rPr>
              <a:t> component</a:t>
            </a:r>
            <a:endParaRPr lang="it-IT" sz="1600" dirty="0">
              <a:latin typeface="Palatino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charset="0"/>
              <a:buChar char="Ø"/>
            </a:pPr>
            <a:endParaRPr lang="en-GB" sz="1200" b="1" dirty="0">
              <a:latin typeface="Palatino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charset="0"/>
              <a:buChar char="Ø"/>
            </a:pPr>
            <a:r>
              <a:rPr lang="en-GB" sz="2000" b="1" dirty="0">
                <a:latin typeface="Palatino" charset="0"/>
              </a:rPr>
              <a:t>Cathode location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charset="0"/>
              <a:buChar char="Ø"/>
            </a:pPr>
            <a:endParaRPr lang="en-GB" sz="1200" b="1" dirty="0">
              <a:latin typeface="Palatino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charset="0"/>
              <a:buChar char="Ø"/>
            </a:pPr>
            <a:r>
              <a:rPr lang="en-GB" sz="2000" b="1" dirty="0">
                <a:latin typeface="Palatino" charset="0"/>
              </a:rPr>
              <a:t>Electron cooling in expansion </a:t>
            </a:r>
            <a:r>
              <a:rPr lang="en-GB" sz="2000" b="1" dirty="0" smtClean="0">
                <a:latin typeface="Palatino" charset="0"/>
              </a:rPr>
              <a:t>plume</a:t>
            </a:r>
            <a:endParaRPr lang="en-GB" sz="2000" b="1" dirty="0">
              <a:latin typeface="Palatino" charset="0"/>
            </a:endParaRPr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878247"/>
              </p:ext>
            </p:extLst>
          </p:nvPr>
        </p:nvGraphicFramePr>
        <p:xfrm>
          <a:off x="5106821" y="3596000"/>
          <a:ext cx="2595128" cy="573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3" name="Equation" r:id="rId4" imgW="2070100" imgH="457200" progId="Equation.3">
                  <p:embed/>
                </p:oleObj>
              </mc:Choice>
              <mc:Fallback>
                <p:oleObj name="Equation" r:id="rId4" imgW="2070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06821" y="3596000"/>
                        <a:ext cx="2595128" cy="573157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03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83" y="765174"/>
            <a:ext cx="6480845" cy="5762837"/>
          </a:xfrm>
          <a:prstGeom prst="rect">
            <a:avLst/>
          </a:prstGeom>
        </p:spPr>
      </p:pic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24000" y="220663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Evidences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mr-IN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–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Electron Energy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Probability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Function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52176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5" name="Rectangle 1"/>
          <p:cNvSpPr/>
          <p:nvPr/>
        </p:nvSpPr>
        <p:spPr>
          <a:xfrm>
            <a:off x="7926467" y="1392141"/>
            <a:ext cx="2031471" cy="10713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e 1"/>
          <p:cNvSpPr/>
          <p:nvPr/>
        </p:nvSpPr>
        <p:spPr>
          <a:xfrm>
            <a:off x="9197787" y="1884790"/>
            <a:ext cx="96819" cy="10537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8644574" y="1884790"/>
            <a:ext cx="96819" cy="105374"/>
          </a:xfrm>
          <a:prstGeom prst="ellipse">
            <a:avLst/>
          </a:prstGeom>
          <a:solidFill>
            <a:srgbClr val="9C26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9717741" y="1899132"/>
            <a:ext cx="96819" cy="10537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8078065" y="1884790"/>
            <a:ext cx="96819" cy="1053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 rot="1664055">
            <a:off x="9717741" y="1054247"/>
            <a:ext cx="609600" cy="273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699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-344127"/>
            <a:ext cx="7712458" cy="6858000"/>
          </a:xfrm>
          <a:prstGeom prst="rect">
            <a:avLst/>
          </a:prstGeom>
        </p:spPr>
      </p:pic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24000" y="220663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Evidences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mr-IN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–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Electron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Current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Density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Map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/Arrow Plot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52176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5335793" y="1145299"/>
            <a:ext cx="11897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Times New Roman" charset="0"/>
                <a:ea typeface="Times New Roman" charset="0"/>
                <a:cs typeface="Times New Roman" charset="0"/>
              </a:rPr>
              <a:t>(J</a:t>
            </a:r>
            <a:r>
              <a:rPr lang="it-IT" b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it-IT" b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it-IT" b="1" dirty="0" smtClean="0">
                <a:latin typeface="Times New Roman" charset="0"/>
                <a:ea typeface="Times New Roman" charset="0"/>
                <a:cs typeface="Times New Roman" charset="0"/>
              </a:rPr>
              <a:t>+J</a:t>
            </a:r>
            <a:r>
              <a:rPr lang="it-IT" b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it-IT" b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it-IT" b="1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it-IT" b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1/2</a:t>
            </a:r>
            <a:endParaRPr lang="it-IT" b="1" baseline="30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73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-322734"/>
            <a:ext cx="7712458" cy="6858000"/>
          </a:xfrm>
          <a:prstGeom prst="rect">
            <a:avLst/>
          </a:prstGeom>
        </p:spPr>
      </p:pic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24000" y="220663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Evidences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mr-IN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–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Inverse Hall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Parameter</a:t>
            </a:r>
            <a:r>
              <a:rPr lang="it-IT" sz="2800" b="1" dirty="0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Map</a:t>
            </a:r>
            <a:endParaRPr lang="it-IT" sz="2800" b="1" dirty="0">
              <a:solidFill>
                <a:schemeClr val="bg1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52176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130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24000" y="220663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pPr eaLnBrk="1" hangingPunct="1"/>
            <a:r>
              <a:rPr lang="it-IT" sz="2800" b="1" dirty="0" err="1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Fully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Kinetic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HT </a:t>
            </a:r>
            <a:r>
              <a:rPr lang="it-IT" sz="2800" b="1" dirty="0" err="1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Models</a:t>
            </a:r>
            <a:endParaRPr lang="it-IT" sz="2800" b="1" dirty="0">
              <a:solidFill>
                <a:srgbClr val="00CC00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003871"/>
              </p:ext>
            </p:extLst>
          </p:nvPr>
        </p:nvGraphicFramePr>
        <p:xfrm>
          <a:off x="1524001" y="1122680"/>
          <a:ext cx="9143998" cy="330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5979"/>
                <a:gridCol w="997785"/>
                <a:gridCol w="2639654"/>
                <a:gridCol w="231058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2400" b="1" dirty="0" smtClean="0">
                          <a:latin typeface="Palatino"/>
                          <a:cs typeface="Palatino"/>
                        </a:rPr>
                        <a:t>Model</a:t>
                      </a:r>
                      <a:endParaRPr lang="it-IT" sz="2400" b="1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1" dirty="0" err="1" smtClean="0">
                          <a:latin typeface="Palatino"/>
                          <a:cs typeface="Palatino"/>
                        </a:rPr>
                        <a:t>Year</a:t>
                      </a:r>
                      <a:endParaRPr lang="it-IT" sz="2400" b="1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1" dirty="0" err="1" smtClean="0">
                          <a:latin typeface="Palatino"/>
                          <a:cs typeface="Palatino"/>
                        </a:rPr>
                        <a:t>Assumptions</a:t>
                      </a:r>
                      <a:endParaRPr lang="it-IT" sz="2400" b="1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1" dirty="0" err="1" smtClean="0">
                          <a:latin typeface="Palatino"/>
                          <a:cs typeface="Palatino"/>
                        </a:rPr>
                        <a:t>Findings</a:t>
                      </a:r>
                      <a:endParaRPr lang="it-IT" sz="2400" b="1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Palatino"/>
                          <a:cs typeface="Palatino"/>
                        </a:rPr>
                        <a:t>1D(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r</a:t>
                      </a:r>
                      <a:r>
                        <a:rPr lang="it-IT" b="0" dirty="0" smtClean="0">
                          <a:latin typeface="Palatino"/>
                          <a:cs typeface="Palatino"/>
                        </a:rPr>
                        <a:t>) - 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channel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Palatino"/>
                          <a:cs typeface="Palatino"/>
                        </a:rPr>
                        <a:t>2006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-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Injection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: control</a:t>
                      </a:r>
                      <a:r>
                        <a:rPr lang="it-IT" sz="1600" b="0" baseline="0" dirty="0" smtClean="0">
                          <a:latin typeface="Palatino"/>
                          <a:cs typeface="Palatino"/>
                        </a:rPr>
                        <a:t>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number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;</a:t>
                      </a:r>
                    </a:p>
                    <a:p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-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E</a:t>
                      </a:r>
                      <a:r>
                        <a:rPr lang="it-IT" sz="1600" b="0" baseline="-25000" dirty="0" err="1" smtClean="0">
                          <a:latin typeface="Palatino"/>
                          <a:cs typeface="Palatino"/>
                        </a:rPr>
                        <a:t>z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;</a:t>
                      </a:r>
                      <a:endParaRPr lang="it-IT" sz="1600" b="0" baseline="-2500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SEE-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instability</a:t>
                      </a:r>
                      <a:endParaRPr lang="it-IT" sz="1600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Palatino"/>
                          <a:cs typeface="Palatino"/>
                        </a:rPr>
                        <a:t>2D(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r,z</a:t>
                      </a:r>
                      <a:r>
                        <a:rPr lang="it-IT" b="0" dirty="0" smtClean="0">
                          <a:latin typeface="Palatino"/>
                          <a:cs typeface="Palatino"/>
                        </a:rPr>
                        <a:t>) - 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channel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Palatino"/>
                          <a:cs typeface="Palatino"/>
                        </a:rPr>
                        <a:t>2003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0" baseline="-25000" dirty="0" smtClean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acceleration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mechanism</a:t>
                      </a:r>
                      <a:endParaRPr lang="it-IT" sz="1600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Palatino"/>
                          <a:cs typeface="Palatino"/>
                        </a:rPr>
                        <a:t>2D(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r,θ</a:t>
                      </a:r>
                      <a:r>
                        <a:rPr lang="it-IT" b="0" dirty="0" smtClean="0">
                          <a:latin typeface="Palatino"/>
                          <a:cs typeface="Palatino"/>
                        </a:rPr>
                        <a:t>) - 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channel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Palatino"/>
                          <a:cs typeface="Palatino"/>
                        </a:rPr>
                        <a:t>2007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-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Injection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: control</a:t>
                      </a:r>
                      <a:r>
                        <a:rPr lang="it-IT" sz="1600" b="0" baseline="0" dirty="0" smtClean="0">
                          <a:latin typeface="Palatino"/>
                          <a:cs typeface="Palatino"/>
                        </a:rPr>
                        <a:t>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number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;</a:t>
                      </a:r>
                    </a:p>
                    <a:p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-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E</a:t>
                      </a:r>
                      <a:r>
                        <a:rPr lang="it-IT" sz="1600" b="0" baseline="-25000" dirty="0" err="1" smtClean="0">
                          <a:latin typeface="Palatino"/>
                          <a:cs typeface="Palatino"/>
                        </a:rPr>
                        <a:t>z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;</a:t>
                      </a:r>
                      <a:endParaRPr lang="it-IT" sz="1600" b="0" baseline="-2500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r-θ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correlation</a:t>
                      </a:r>
                      <a:endParaRPr lang="it-IT" sz="1600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Palatino"/>
                          <a:cs typeface="Palatino"/>
                        </a:rPr>
                        <a:t>3D(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r,θ,z</a:t>
                      </a:r>
                      <a:r>
                        <a:rPr lang="it-IT" b="0" dirty="0" smtClean="0">
                          <a:latin typeface="Palatino"/>
                          <a:cs typeface="Palatino"/>
                        </a:rPr>
                        <a:t>) - 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channel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baseline="0" dirty="0" smtClean="0">
                          <a:latin typeface="Palatino"/>
                          <a:cs typeface="Palatino"/>
                        </a:rPr>
                        <a:t>2011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-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geometrical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scaling</a:t>
                      </a:r>
                      <a:endParaRPr lang="it-IT" sz="1600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Palatino"/>
                          <a:cs typeface="Palatino"/>
                        </a:rPr>
                        <a:t>3D(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x,y,z</a:t>
                      </a:r>
                      <a:r>
                        <a:rPr lang="it-IT" b="0" dirty="0" smtClean="0">
                          <a:latin typeface="Palatino"/>
                          <a:cs typeface="Palatino"/>
                        </a:rPr>
                        <a:t>) - 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near-field</a:t>
                      </a:r>
                      <a:r>
                        <a:rPr lang="it-IT" b="0" dirty="0" smtClean="0">
                          <a:latin typeface="Palatino"/>
                          <a:cs typeface="Palatino"/>
                        </a:rPr>
                        <a:t> 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plume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baseline="0" dirty="0" smtClean="0">
                          <a:latin typeface="Palatino"/>
                          <a:cs typeface="Palatino"/>
                        </a:rPr>
                        <a:t>2013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-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geometrical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scaling</a:t>
                      </a:r>
                      <a:endParaRPr lang="it-IT" sz="1600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Palatino"/>
                          <a:cs typeface="Palatino"/>
                        </a:rPr>
                        <a:t>3D(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x,y,z</a:t>
                      </a:r>
                      <a:r>
                        <a:rPr lang="it-IT" b="0" dirty="0" smtClean="0">
                          <a:latin typeface="Palatino"/>
                          <a:cs typeface="Palatino"/>
                        </a:rPr>
                        <a:t>) - 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channel+NFP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baseline="0" dirty="0" smtClean="0">
                          <a:latin typeface="Palatino"/>
                          <a:cs typeface="Palatino"/>
                        </a:rPr>
                        <a:t>2015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-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geometrical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scaling</a:t>
                      </a:r>
                      <a:endParaRPr lang="it-IT" sz="1600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2803496" y="5102691"/>
            <a:ext cx="658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Palatino" charset="0"/>
                <a:ea typeface="Palatino" charset="0"/>
                <a:cs typeface="Palatino" charset="0"/>
              </a:rPr>
              <a:t>Balance </a:t>
            </a:r>
            <a:r>
              <a:rPr lang="it-IT" sz="2400" dirty="0" err="1" smtClean="0">
                <a:latin typeface="Palatino" charset="0"/>
                <a:ea typeface="Palatino" charset="0"/>
                <a:cs typeface="Palatino" charset="0"/>
              </a:rPr>
              <a:t>between</a:t>
            </a:r>
            <a:r>
              <a:rPr lang="it-IT" sz="2400" dirty="0" smtClean="0"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it-IT" sz="2400" dirty="0" err="1" smtClean="0">
                <a:latin typeface="Palatino" charset="0"/>
                <a:ea typeface="Palatino" charset="0"/>
                <a:cs typeface="Palatino" charset="0"/>
              </a:rPr>
              <a:t>consistency</a:t>
            </a:r>
            <a:r>
              <a:rPr lang="it-IT" sz="2400" dirty="0" smtClean="0">
                <a:latin typeface="Palatino" charset="0"/>
                <a:ea typeface="Palatino" charset="0"/>
                <a:cs typeface="Palatino" charset="0"/>
              </a:rPr>
              <a:t> and </a:t>
            </a:r>
            <a:r>
              <a:rPr lang="it-IT" sz="2400" dirty="0" err="1" smtClean="0">
                <a:latin typeface="Palatino" charset="0"/>
                <a:ea typeface="Palatino" charset="0"/>
                <a:cs typeface="Palatino" charset="0"/>
              </a:rPr>
              <a:t>reductionism</a:t>
            </a:r>
            <a:endParaRPr lang="it-IT" sz="2400" dirty="0">
              <a:latin typeface="Palatino" charset="0"/>
              <a:ea typeface="Palatino" charset="0"/>
              <a:cs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7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24000" y="220663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pPr eaLnBrk="1" hangingPunct="1"/>
            <a:r>
              <a:rPr lang="it-IT" sz="2800" b="1" dirty="0" err="1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Fully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Kinetic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 HT </a:t>
            </a:r>
            <a:r>
              <a:rPr lang="it-IT" sz="2800" b="1" dirty="0" err="1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Models</a:t>
            </a:r>
            <a:endParaRPr lang="it-IT" sz="2800" b="1" dirty="0">
              <a:solidFill>
                <a:srgbClr val="00CC00"/>
              </a:solidFill>
              <a:latin typeface="Palatino"/>
              <a:ea typeface="ＭＳ Ｐゴシック" charset="0"/>
              <a:cs typeface="Palatino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237288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graphicFrame>
        <p:nvGraphicFramePr>
          <p:cNvPr id="5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985348"/>
              </p:ext>
            </p:extLst>
          </p:nvPr>
        </p:nvGraphicFramePr>
        <p:xfrm>
          <a:off x="1524001" y="1122680"/>
          <a:ext cx="9143998" cy="330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5979"/>
                <a:gridCol w="997785"/>
                <a:gridCol w="2639654"/>
                <a:gridCol w="231058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2400" b="1" dirty="0" smtClean="0">
                          <a:latin typeface="Palatino"/>
                          <a:cs typeface="Palatino"/>
                        </a:rPr>
                        <a:t>Model</a:t>
                      </a:r>
                      <a:endParaRPr lang="it-IT" sz="2400" b="1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1" dirty="0" err="1" smtClean="0">
                          <a:latin typeface="Palatino"/>
                          <a:cs typeface="Palatino"/>
                        </a:rPr>
                        <a:t>Year</a:t>
                      </a:r>
                      <a:endParaRPr lang="it-IT" sz="2400" b="1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1" dirty="0" err="1" smtClean="0">
                          <a:latin typeface="Palatino"/>
                          <a:cs typeface="Palatino"/>
                        </a:rPr>
                        <a:t>Assumptions</a:t>
                      </a:r>
                      <a:endParaRPr lang="it-IT" sz="2400" b="1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1" dirty="0" err="1" smtClean="0">
                          <a:latin typeface="Palatino"/>
                          <a:cs typeface="Palatino"/>
                        </a:rPr>
                        <a:t>Findings</a:t>
                      </a:r>
                      <a:endParaRPr lang="it-IT" sz="2400" b="1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Palatino"/>
                          <a:cs typeface="Palatino"/>
                        </a:rPr>
                        <a:t>1D(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r</a:t>
                      </a:r>
                      <a:r>
                        <a:rPr lang="it-IT" b="0" dirty="0" smtClean="0">
                          <a:latin typeface="Palatino"/>
                          <a:cs typeface="Palatino"/>
                        </a:rPr>
                        <a:t>) - 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channel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Palatino"/>
                          <a:cs typeface="Palatino"/>
                        </a:rPr>
                        <a:t>2006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-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Injection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: control</a:t>
                      </a:r>
                      <a:r>
                        <a:rPr lang="it-IT" sz="1600" b="0" baseline="0" dirty="0" smtClean="0">
                          <a:latin typeface="Palatino"/>
                          <a:cs typeface="Palatino"/>
                        </a:rPr>
                        <a:t>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number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;</a:t>
                      </a:r>
                    </a:p>
                    <a:p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-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E</a:t>
                      </a:r>
                      <a:r>
                        <a:rPr lang="it-IT" sz="1600" b="0" baseline="-25000" dirty="0" err="1" smtClean="0">
                          <a:latin typeface="Palatino"/>
                          <a:cs typeface="Palatino"/>
                        </a:rPr>
                        <a:t>z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;</a:t>
                      </a:r>
                      <a:endParaRPr lang="it-IT" sz="1600" b="0" baseline="-2500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SEE-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instability</a:t>
                      </a:r>
                      <a:endParaRPr lang="it-IT" sz="1600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Palatino"/>
                          <a:cs typeface="Palatino"/>
                        </a:rPr>
                        <a:t>2D(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r,z</a:t>
                      </a:r>
                      <a:r>
                        <a:rPr lang="it-IT" b="0" dirty="0" smtClean="0">
                          <a:latin typeface="Palatino"/>
                          <a:cs typeface="Palatino"/>
                        </a:rPr>
                        <a:t>) - 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channel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Palatino"/>
                          <a:cs typeface="Palatino"/>
                        </a:rPr>
                        <a:t>2003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0" baseline="-25000" dirty="0" smtClean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acceleration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mechanism</a:t>
                      </a:r>
                      <a:endParaRPr lang="it-IT" sz="1600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Palatino"/>
                          <a:cs typeface="Palatino"/>
                        </a:rPr>
                        <a:t>2D(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r,θ</a:t>
                      </a:r>
                      <a:r>
                        <a:rPr lang="it-IT" b="0" dirty="0" smtClean="0">
                          <a:latin typeface="Palatino"/>
                          <a:cs typeface="Palatino"/>
                        </a:rPr>
                        <a:t>) - 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channel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Palatino"/>
                          <a:cs typeface="Palatino"/>
                        </a:rPr>
                        <a:t>2007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-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Injection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: control</a:t>
                      </a:r>
                      <a:r>
                        <a:rPr lang="it-IT" sz="1600" b="0" baseline="0" dirty="0" smtClean="0">
                          <a:latin typeface="Palatino"/>
                          <a:cs typeface="Palatino"/>
                        </a:rPr>
                        <a:t>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number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;</a:t>
                      </a:r>
                    </a:p>
                    <a:p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-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E</a:t>
                      </a:r>
                      <a:r>
                        <a:rPr lang="it-IT" sz="1600" b="0" baseline="-25000" dirty="0" err="1" smtClean="0">
                          <a:latin typeface="Palatino"/>
                          <a:cs typeface="Palatino"/>
                        </a:rPr>
                        <a:t>z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;</a:t>
                      </a:r>
                      <a:endParaRPr lang="it-IT" sz="1600" b="0" baseline="-2500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r-θ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correlation</a:t>
                      </a:r>
                      <a:endParaRPr lang="it-IT" sz="1600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solidFill>
                            <a:srgbClr val="FF0000"/>
                          </a:solidFill>
                          <a:latin typeface="Palatino"/>
                          <a:cs typeface="Palatino"/>
                        </a:rPr>
                        <a:t>3D(</a:t>
                      </a:r>
                      <a:r>
                        <a:rPr lang="it-IT" b="0" dirty="0" err="1" smtClean="0">
                          <a:solidFill>
                            <a:srgbClr val="FF0000"/>
                          </a:solidFill>
                          <a:latin typeface="Palatino"/>
                          <a:cs typeface="Palatino"/>
                        </a:rPr>
                        <a:t>r,θ,z</a:t>
                      </a:r>
                      <a:r>
                        <a:rPr lang="it-IT" b="0" dirty="0" smtClean="0">
                          <a:solidFill>
                            <a:srgbClr val="FF0000"/>
                          </a:solidFill>
                          <a:latin typeface="Palatino"/>
                          <a:cs typeface="Palatino"/>
                        </a:rPr>
                        <a:t>) - </a:t>
                      </a:r>
                      <a:r>
                        <a:rPr lang="it-IT" b="0" dirty="0" err="1" smtClean="0">
                          <a:solidFill>
                            <a:srgbClr val="FF0000"/>
                          </a:solidFill>
                          <a:latin typeface="Palatino"/>
                          <a:cs typeface="Palatino"/>
                        </a:rPr>
                        <a:t>channel</a:t>
                      </a:r>
                      <a:endParaRPr lang="it-IT" b="0" dirty="0">
                        <a:solidFill>
                          <a:srgbClr val="FF0000"/>
                        </a:solidFill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baseline="0" dirty="0" smtClean="0">
                          <a:solidFill>
                            <a:srgbClr val="FF0000"/>
                          </a:solidFill>
                          <a:latin typeface="Palatino"/>
                          <a:cs typeface="Palatino"/>
                        </a:rPr>
                        <a:t>2011</a:t>
                      </a:r>
                      <a:endParaRPr lang="it-IT" b="0" dirty="0">
                        <a:solidFill>
                          <a:srgbClr val="FF0000"/>
                        </a:solidFill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solidFill>
                            <a:srgbClr val="FF0000"/>
                          </a:solidFill>
                          <a:latin typeface="Palatino"/>
                          <a:cs typeface="Palatino"/>
                        </a:rPr>
                        <a:t>- </a:t>
                      </a:r>
                      <a:r>
                        <a:rPr lang="it-IT" sz="1600" b="0" dirty="0" err="1" smtClean="0">
                          <a:solidFill>
                            <a:srgbClr val="FF0000"/>
                          </a:solidFill>
                          <a:latin typeface="Palatino"/>
                          <a:cs typeface="Palatino"/>
                        </a:rPr>
                        <a:t>geometrical</a:t>
                      </a:r>
                      <a:r>
                        <a:rPr lang="it-IT" sz="1600" b="0" dirty="0" smtClean="0">
                          <a:solidFill>
                            <a:srgbClr val="FF0000"/>
                          </a:solidFill>
                          <a:latin typeface="Palatino"/>
                          <a:cs typeface="Palatino"/>
                        </a:rPr>
                        <a:t> </a:t>
                      </a:r>
                      <a:r>
                        <a:rPr lang="it-IT" sz="1600" b="0" dirty="0" err="1" smtClean="0">
                          <a:solidFill>
                            <a:srgbClr val="FF0000"/>
                          </a:solidFill>
                          <a:latin typeface="Palatino"/>
                          <a:cs typeface="Palatino"/>
                        </a:rPr>
                        <a:t>scaling</a:t>
                      </a:r>
                      <a:endParaRPr lang="it-IT" sz="1600" b="0" dirty="0">
                        <a:solidFill>
                          <a:srgbClr val="FF0000"/>
                        </a:solidFill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b="0" dirty="0">
                        <a:solidFill>
                          <a:srgbClr val="FF0000"/>
                        </a:solidFill>
                        <a:latin typeface="Palatino"/>
                        <a:cs typeface="Palati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Palatino"/>
                          <a:cs typeface="Palatino"/>
                        </a:rPr>
                        <a:t>3D(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x,y,z</a:t>
                      </a:r>
                      <a:r>
                        <a:rPr lang="it-IT" b="0" dirty="0" smtClean="0">
                          <a:latin typeface="Palatino"/>
                          <a:cs typeface="Palatino"/>
                        </a:rPr>
                        <a:t>) - 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near-field</a:t>
                      </a:r>
                      <a:r>
                        <a:rPr lang="it-IT" b="0" dirty="0" smtClean="0">
                          <a:latin typeface="Palatino"/>
                          <a:cs typeface="Palatino"/>
                        </a:rPr>
                        <a:t> 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plume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baseline="0" dirty="0" smtClean="0">
                          <a:latin typeface="Palatino"/>
                          <a:cs typeface="Palatino"/>
                        </a:rPr>
                        <a:t>2013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-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geometrical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scaling</a:t>
                      </a:r>
                      <a:endParaRPr lang="it-IT" sz="1600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Palatino"/>
                          <a:cs typeface="Palatino"/>
                        </a:rPr>
                        <a:t>3D(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x,y,z</a:t>
                      </a:r>
                      <a:r>
                        <a:rPr lang="it-IT" b="0" dirty="0" smtClean="0">
                          <a:latin typeface="Palatino"/>
                          <a:cs typeface="Palatino"/>
                        </a:rPr>
                        <a:t>) - </a:t>
                      </a:r>
                      <a:r>
                        <a:rPr lang="it-IT" b="0" dirty="0" err="1" smtClean="0">
                          <a:latin typeface="Palatino"/>
                          <a:cs typeface="Palatino"/>
                        </a:rPr>
                        <a:t>channel+NFP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baseline="0" dirty="0" smtClean="0">
                          <a:latin typeface="Palatino"/>
                          <a:cs typeface="Palatino"/>
                        </a:rPr>
                        <a:t>2015</a:t>
                      </a:r>
                      <a:endParaRPr lang="it-IT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-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geometrical</a:t>
                      </a:r>
                      <a:r>
                        <a:rPr lang="it-IT" sz="1600" b="0" dirty="0" smtClean="0">
                          <a:latin typeface="Palatino"/>
                          <a:cs typeface="Palatino"/>
                        </a:rPr>
                        <a:t> </a:t>
                      </a:r>
                      <a:r>
                        <a:rPr lang="it-IT" sz="1600" b="0" dirty="0" err="1" smtClean="0">
                          <a:latin typeface="Palatino"/>
                          <a:cs typeface="Palatino"/>
                        </a:rPr>
                        <a:t>scaling</a:t>
                      </a:r>
                      <a:endParaRPr lang="it-IT" sz="1600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b="0" dirty="0">
                        <a:latin typeface="Palatino"/>
                        <a:cs typeface="Palatino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927" y="3519903"/>
            <a:ext cx="2101374" cy="165671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475" y="5176622"/>
            <a:ext cx="2101374" cy="168042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615" y="4552606"/>
            <a:ext cx="2752866" cy="230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7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24000" y="220663"/>
            <a:ext cx="9144000" cy="544512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3D(</a:t>
            </a:r>
            <a:r>
              <a:rPr lang="it-IT" sz="2800" b="1" dirty="0" err="1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r,</a:t>
            </a:r>
            <a:r>
              <a:rPr lang="it-IT" sz="2800" b="1" dirty="0" err="1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θ,</a:t>
            </a:r>
            <a:r>
              <a:rPr lang="it-IT" sz="2800" b="1" dirty="0" err="1">
                <a:solidFill>
                  <a:schemeClr val="bg1"/>
                </a:solidFill>
                <a:latin typeface="Palatino"/>
                <a:ea typeface="Lucida Grande"/>
                <a:cs typeface="Palatino"/>
              </a:rPr>
              <a:t>z</a:t>
            </a:r>
            <a:r>
              <a:rPr lang="it-IT" sz="2800" b="1" dirty="0">
                <a:solidFill>
                  <a:schemeClr val="bg1"/>
                </a:solidFill>
                <a:latin typeface="Palatino"/>
                <a:ea typeface="ＭＳ Ｐゴシック" charset="0"/>
                <a:cs typeface="Palatino"/>
              </a:rPr>
              <a:t>) Model</a:t>
            </a: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1774826" y="6470832"/>
            <a:ext cx="865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571626" y="873823"/>
            <a:ext cx="6851015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o"/>
            </a:pPr>
            <a:r>
              <a:rPr lang="it-IT" sz="1800" b="1" dirty="0" smtClean="0">
                <a:latin typeface="Palatino"/>
                <a:cs typeface="Palatino"/>
              </a:rPr>
              <a:t> 3D(</a:t>
            </a:r>
            <a:r>
              <a:rPr lang="it-IT" sz="1800" b="1" dirty="0" err="1" smtClean="0">
                <a:latin typeface="Palatino"/>
                <a:cs typeface="Palatino"/>
              </a:rPr>
              <a:t>r,</a:t>
            </a:r>
            <a:r>
              <a:rPr lang="it-IT" sz="1800" b="1" dirty="0" err="1" smtClean="0">
                <a:latin typeface="Lucida Grande"/>
                <a:ea typeface="Lucida Grande"/>
                <a:cs typeface="Lucida Grande"/>
              </a:rPr>
              <a:t>θ</a:t>
            </a:r>
            <a:r>
              <a:rPr lang="it-IT" sz="1800" b="1" dirty="0" err="1" smtClean="0">
                <a:latin typeface="Palatino"/>
                <a:cs typeface="Palatino"/>
              </a:rPr>
              <a:t>,z</a:t>
            </a:r>
            <a:r>
              <a:rPr lang="it-IT" sz="1800" b="1" dirty="0">
                <a:latin typeface="Palatino"/>
                <a:cs typeface="Palatino"/>
              </a:rPr>
              <a:t>) / </a:t>
            </a:r>
            <a:r>
              <a:rPr lang="it-IT" sz="1800" b="1" dirty="0" err="1">
                <a:latin typeface="Palatino"/>
                <a:cs typeface="Palatino"/>
              </a:rPr>
              <a:t>discharge</a:t>
            </a:r>
            <a:r>
              <a:rPr lang="it-IT" sz="1800" b="1" dirty="0">
                <a:latin typeface="Palatino"/>
                <a:cs typeface="Palatino"/>
              </a:rPr>
              <a:t> </a:t>
            </a:r>
            <a:r>
              <a:rPr lang="it-IT" sz="1800" b="1" dirty="0" err="1" smtClean="0">
                <a:latin typeface="Palatino"/>
                <a:cs typeface="Palatino"/>
              </a:rPr>
              <a:t>channel</a:t>
            </a:r>
            <a:endParaRPr lang="it-IT" sz="1800" b="1" dirty="0">
              <a:latin typeface="Palatino"/>
              <a:cs typeface="Palatino"/>
            </a:endParaRPr>
          </a:p>
          <a:p>
            <a:pPr>
              <a:buFontTx/>
              <a:buChar char="o"/>
            </a:pPr>
            <a:endParaRPr lang="it-IT" sz="1800" b="1" dirty="0">
              <a:latin typeface="Palatino"/>
              <a:cs typeface="Palatino"/>
            </a:endParaRPr>
          </a:p>
          <a:p>
            <a:pPr lvl="0"/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- Domain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:	-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radial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from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inner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to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outer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wall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;</a:t>
            </a:r>
          </a:p>
          <a:p>
            <a:pPr lvl="0"/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	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-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azimuthal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: </a:t>
            </a:r>
            <a:r>
              <a:rPr lang="it-IT" sz="1400" dirty="0">
                <a:solidFill>
                  <a:prstClr val="black"/>
                </a:solidFill>
                <a:latin typeface="Palatino"/>
                <a:cs typeface="Palatino"/>
              </a:rPr>
              <a:t>π/2</a:t>
            </a:r>
            <a:endParaRPr lang="it-IT" sz="1400" dirty="0">
              <a:solidFill>
                <a:prstClr val="black"/>
              </a:solidFill>
              <a:latin typeface="Palatino"/>
              <a:ea typeface="+mn-ea"/>
              <a:cs typeface="Palatino"/>
            </a:endParaRPr>
          </a:p>
          <a:p>
            <a:pPr lvl="0"/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	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-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axial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from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anode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to exit </a:t>
            </a:r>
            <a:r>
              <a:rPr lang="it-IT" sz="1400" dirty="0" err="1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plane</a:t>
            </a:r>
            <a:endParaRPr lang="it-IT" sz="1400" dirty="0" smtClean="0">
              <a:solidFill>
                <a:prstClr val="black"/>
              </a:solidFill>
              <a:latin typeface="Palatino"/>
              <a:ea typeface="+mn-ea"/>
              <a:cs typeface="Palatino"/>
            </a:endParaRPr>
          </a:p>
          <a:p>
            <a:pPr lvl="0"/>
            <a:endParaRPr lang="it-IT" sz="800" dirty="0">
              <a:solidFill>
                <a:prstClr val="black"/>
              </a:solidFill>
              <a:latin typeface="Palatino"/>
              <a:ea typeface="+mn-ea"/>
              <a:cs typeface="Palatino"/>
            </a:endParaRPr>
          </a:p>
          <a:p>
            <a:pPr lvl="0"/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- </a:t>
            </a:r>
            <a:r>
              <a:rPr lang="it-IT" sz="1400" dirty="0" err="1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Initial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condition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: start from 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scratch</a:t>
            </a:r>
            <a:endParaRPr lang="it-IT" sz="1400" dirty="0">
              <a:solidFill>
                <a:prstClr val="black"/>
              </a:solidFill>
              <a:latin typeface="Palatino"/>
              <a:ea typeface="+mn-ea"/>
              <a:cs typeface="Palatino"/>
            </a:endParaRPr>
          </a:p>
          <a:p>
            <a:r>
              <a:rPr lang="it-IT" sz="8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</a:t>
            </a:r>
          </a:p>
          <a:p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- </a:t>
            </a:r>
            <a:r>
              <a:rPr lang="it-IT" sz="1400" dirty="0" err="1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Injection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condition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: steady-state electron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current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control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method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from exit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plane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</a:t>
            </a:r>
          </a:p>
          <a:p>
            <a:pPr lvl="0"/>
            <a:endParaRPr lang="it-IT" sz="1400" dirty="0">
              <a:solidFill>
                <a:prstClr val="black"/>
              </a:solidFill>
              <a:latin typeface="Palatino"/>
              <a:ea typeface="+mn-ea"/>
              <a:cs typeface="Palatino"/>
            </a:endParaRPr>
          </a:p>
          <a:p>
            <a:pPr lvl="0"/>
            <a:endParaRPr lang="it-IT" sz="1400" dirty="0">
              <a:solidFill>
                <a:prstClr val="black"/>
              </a:solidFill>
              <a:latin typeface="Palatino"/>
              <a:ea typeface="+mn-ea"/>
              <a:cs typeface="Palatino"/>
            </a:endParaRPr>
          </a:p>
          <a:p>
            <a:pPr lvl="0"/>
            <a:endParaRPr lang="it-IT" sz="1400" dirty="0">
              <a:solidFill>
                <a:prstClr val="black"/>
              </a:solidFill>
              <a:latin typeface="Palatino"/>
              <a:ea typeface="+mn-ea"/>
              <a:cs typeface="Palatino"/>
            </a:endParaRPr>
          </a:p>
          <a:p>
            <a:pPr lvl="0"/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- Field solve: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Dielectric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surface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conductivity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neglected</a:t>
            </a:r>
            <a:endParaRPr lang="it-IT" sz="1400" dirty="0">
              <a:solidFill>
                <a:prstClr val="black"/>
              </a:solidFill>
              <a:latin typeface="Palatino"/>
              <a:ea typeface="+mn-ea"/>
              <a:cs typeface="Palatino"/>
            </a:endParaRPr>
          </a:p>
          <a:p>
            <a:pPr lvl="0"/>
            <a:endParaRPr lang="it-IT" sz="800" dirty="0" smtClean="0">
              <a:solidFill>
                <a:prstClr val="black"/>
              </a:solidFill>
              <a:latin typeface="Palatino"/>
              <a:ea typeface="+mn-ea"/>
              <a:cs typeface="Palatino"/>
            </a:endParaRPr>
          </a:p>
          <a:p>
            <a:pPr lvl="0"/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- 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E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lectron-</a:t>
            </a:r>
            <a:r>
              <a:rPr lang="it-IT" sz="1400" dirty="0" err="1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atom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MCC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module</a:t>
            </a:r>
            <a:endParaRPr lang="it-IT" sz="1400" dirty="0">
              <a:solidFill>
                <a:prstClr val="black"/>
              </a:solidFill>
              <a:latin typeface="Palatino"/>
              <a:ea typeface="+mn-ea"/>
              <a:cs typeface="Palatino"/>
            </a:endParaRPr>
          </a:p>
          <a:p>
            <a:pPr lvl="0"/>
            <a:endParaRPr lang="it-IT" sz="800" dirty="0" smtClean="0">
              <a:solidFill>
                <a:prstClr val="black"/>
              </a:solidFill>
              <a:latin typeface="Palatino"/>
              <a:ea typeface="+mn-ea"/>
              <a:cs typeface="Palatino"/>
            </a:endParaRPr>
          </a:p>
          <a:p>
            <a:pPr lvl="0"/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- 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electron-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wall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SEE </a:t>
            </a:r>
            <a:r>
              <a:rPr lang="it-IT" sz="1400" dirty="0" err="1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module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(</a:t>
            </a:r>
            <a:r>
              <a:rPr lang="it-IT" sz="1400" dirty="0" err="1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Furman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-Pivi model)</a:t>
            </a:r>
            <a:endParaRPr lang="it-IT" sz="1400" dirty="0">
              <a:solidFill>
                <a:prstClr val="black"/>
              </a:solidFill>
              <a:latin typeface="Palatino"/>
              <a:ea typeface="+mn-ea"/>
              <a:cs typeface="Palatino"/>
            </a:endParaRPr>
          </a:p>
          <a:p>
            <a:pPr lvl="0"/>
            <a:endParaRPr lang="it-IT" sz="800" dirty="0" smtClean="0">
              <a:solidFill>
                <a:prstClr val="black"/>
              </a:solidFill>
              <a:latin typeface="Palatino"/>
              <a:ea typeface="+mn-ea"/>
              <a:cs typeface="Palatino"/>
            </a:endParaRPr>
          </a:p>
          <a:p>
            <a:pPr lvl="0"/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-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Realistic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ion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mass,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vacuum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permittivity</a:t>
            </a:r>
            <a:endParaRPr lang="it-IT" sz="1400" dirty="0">
              <a:solidFill>
                <a:prstClr val="black"/>
              </a:solidFill>
              <a:latin typeface="Palatino"/>
              <a:ea typeface="+mn-ea"/>
              <a:cs typeface="Palatino"/>
            </a:endParaRPr>
          </a:p>
          <a:p>
            <a:pPr lvl="0"/>
            <a:endParaRPr lang="it-IT" sz="800" dirty="0" smtClean="0">
              <a:solidFill>
                <a:prstClr val="black"/>
              </a:solidFill>
              <a:latin typeface="Palatino"/>
              <a:ea typeface="+mn-ea"/>
              <a:cs typeface="Palatino"/>
            </a:endParaRPr>
          </a:p>
          <a:p>
            <a:pPr lvl="0"/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-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Assumption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: -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fixed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potential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(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cathode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)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at</a:t>
            </a:r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the exit </a:t>
            </a:r>
            <a:r>
              <a:rPr lang="it-IT" sz="1400" dirty="0" err="1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plane</a:t>
            </a:r>
            <a:endParaRPr lang="it-IT" sz="1400" dirty="0">
              <a:solidFill>
                <a:prstClr val="black"/>
              </a:solidFill>
              <a:latin typeface="Palatino"/>
              <a:ea typeface="+mn-ea"/>
              <a:cs typeface="Palatino"/>
            </a:endParaRPr>
          </a:p>
          <a:p>
            <a:pPr lvl="0"/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	     </a:t>
            </a:r>
            <a:r>
              <a:rPr lang="it-IT" sz="1400" dirty="0" smtClean="0">
                <a:latin typeface="Palatino"/>
                <a:cs typeface="Palatino"/>
              </a:rPr>
              <a:t>- </a:t>
            </a:r>
            <a:r>
              <a:rPr lang="it-IT" sz="1400" dirty="0" err="1">
                <a:latin typeface="Palatino"/>
                <a:cs typeface="Palatino"/>
              </a:rPr>
              <a:t>geometrical</a:t>
            </a:r>
            <a:r>
              <a:rPr lang="it-IT" sz="1400" dirty="0">
                <a:latin typeface="Palatino"/>
                <a:cs typeface="Palatino"/>
              </a:rPr>
              <a:t> </a:t>
            </a:r>
            <a:r>
              <a:rPr lang="it-IT" sz="1400" dirty="0" err="1" smtClean="0">
                <a:latin typeface="Palatino"/>
                <a:cs typeface="Palatino"/>
              </a:rPr>
              <a:t>scaling</a:t>
            </a:r>
            <a:r>
              <a:rPr lang="it-IT" sz="1400" dirty="0" smtClean="0">
                <a:latin typeface="Palatino"/>
                <a:cs typeface="Palatino"/>
              </a:rPr>
              <a:t> (</a:t>
            </a:r>
            <a:r>
              <a:rPr lang="it-IT" sz="1400" dirty="0" err="1" smtClean="0">
                <a:latin typeface="Palatino"/>
                <a:cs typeface="Palatino"/>
              </a:rPr>
              <a:t>f</a:t>
            </a:r>
            <a:r>
              <a:rPr lang="it-IT" sz="1400" dirty="0" smtClean="0">
                <a:latin typeface="Palatino"/>
                <a:cs typeface="Palatino"/>
              </a:rPr>
              <a:t>=0.1)</a:t>
            </a:r>
          </a:p>
          <a:p>
            <a:pPr lvl="0"/>
            <a:r>
              <a:rPr lang="it-IT" sz="1400" dirty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	 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   - </a:t>
            </a:r>
            <a:r>
              <a:rPr lang="it-IT" sz="1400" dirty="0" err="1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fixed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non-</a:t>
            </a:r>
            <a:r>
              <a:rPr lang="it-IT" sz="1400" dirty="0" err="1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uniform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neutral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map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(no </a:t>
            </a:r>
            <a:r>
              <a:rPr lang="it-IT" sz="1400" dirty="0" err="1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ionization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 </a:t>
            </a:r>
            <a:r>
              <a:rPr lang="it-IT" sz="1400" dirty="0" err="1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instability</a:t>
            </a:r>
            <a:r>
              <a:rPr lang="it-IT" sz="1400" dirty="0" smtClean="0">
                <a:solidFill>
                  <a:prstClr val="black"/>
                </a:solidFill>
                <a:latin typeface="Palatino"/>
                <a:ea typeface="+mn-ea"/>
                <a:cs typeface="Palatino"/>
              </a:rPr>
              <a:t>)</a:t>
            </a:r>
            <a:endParaRPr lang="it-IT" sz="1400" dirty="0">
              <a:solidFill>
                <a:prstClr val="black"/>
              </a:solidFill>
              <a:latin typeface="Palatino"/>
              <a:ea typeface="+mn-ea"/>
              <a:cs typeface="Palatino"/>
            </a:endParaRPr>
          </a:p>
          <a:p>
            <a:endParaRPr lang="it-IT" sz="800" dirty="0" smtClean="0">
              <a:latin typeface="Palatino"/>
              <a:cs typeface="Palatino"/>
            </a:endParaRPr>
          </a:p>
          <a:p>
            <a:r>
              <a:rPr lang="it-IT" sz="1400" dirty="0" smtClean="0">
                <a:latin typeface="Palatino"/>
                <a:cs typeface="Palatino"/>
              </a:rPr>
              <a:t>- </a:t>
            </a:r>
            <a:r>
              <a:rPr lang="it-IT" sz="1400" dirty="0" err="1">
                <a:latin typeface="Palatino"/>
                <a:cs typeface="Palatino"/>
              </a:rPr>
              <a:t>Numerical</a:t>
            </a:r>
            <a:r>
              <a:rPr lang="it-IT" sz="1400" dirty="0">
                <a:latin typeface="Palatino"/>
                <a:cs typeface="Palatino"/>
              </a:rPr>
              <a:t> </a:t>
            </a:r>
            <a:r>
              <a:rPr lang="it-IT" sz="1400" dirty="0" err="1">
                <a:latin typeface="Palatino"/>
                <a:cs typeface="Palatino"/>
              </a:rPr>
              <a:t>parameter</a:t>
            </a:r>
            <a:r>
              <a:rPr lang="it-IT" sz="1400" dirty="0">
                <a:latin typeface="Palatino"/>
                <a:cs typeface="Palatino"/>
              </a:rPr>
              <a:t>: - </a:t>
            </a:r>
            <a:r>
              <a:rPr lang="it-IT" sz="1400" dirty="0" err="1">
                <a:latin typeface="Palatino"/>
                <a:cs typeface="Palatino"/>
              </a:rPr>
              <a:t>N</a:t>
            </a:r>
            <a:r>
              <a:rPr lang="it-IT" sz="1400" baseline="-25000" dirty="0" err="1">
                <a:latin typeface="Palatino"/>
                <a:cs typeface="Palatino"/>
              </a:rPr>
              <a:t>g</a:t>
            </a:r>
            <a:r>
              <a:rPr lang="it-IT" sz="1400" dirty="0">
                <a:latin typeface="Palatino"/>
                <a:cs typeface="Palatino"/>
              </a:rPr>
              <a:t>=</a:t>
            </a:r>
            <a:r>
              <a:rPr lang="it-IT" sz="1400" dirty="0" err="1">
                <a:latin typeface="Palatino"/>
                <a:cs typeface="Palatino"/>
              </a:rPr>
              <a:t>N</a:t>
            </a:r>
            <a:r>
              <a:rPr lang="it-IT" sz="1400" baseline="-25000" dirty="0" err="1">
                <a:latin typeface="Palatino"/>
                <a:cs typeface="Palatino"/>
              </a:rPr>
              <a:t>r</a:t>
            </a:r>
            <a:r>
              <a:rPr lang="it-IT" sz="1400" dirty="0" err="1">
                <a:latin typeface="Palatino"/>
                <a:cs typeface="Palatino"/>
              </a:rPr>
              <a:t>xN</a:t>
            </a:r>
            <a:r>
              <a:rPr lang="it-IT" sz="1400" baseline="-25000" dirty="0" err="1">
                <a:latin typeface="Lucida Grande"/>
                <a:ea typeface="Lucida Grande"/>
                <a:cs typeface="Lucida Grande"/>
              </a:rPr>
              <a:t>θ</a:t>
            </a:r>
            <a:r>
              <a:rPr lang="it-IT" sz="1400" dirty="0" err="1">
                <a:latin typeface="Palatino"/>
                <a:cs typeface="Palatino"/>
              </a:rPr>
              <a:t>xN</a:t>
            </a:r>
            <a:r>
              <a:rPr lang="it-IT" sz="1400" baseline="-25000" dirty="0" err="1">
                <a:latin typeface="Lucida Grande"/>
                <a:ea typeface="Lucida Grande"/>
                <a:cs typeface="Lucida Grande"/>
              </a:rPr>
              <a:t>z</a:t>
            </a:r>
            <a:r>
              <a:rPr lang="it-IT" sz="1400" dirty="0">
                <a:latin typeface="Palatino"/>
                <a:cs typeface="Palatino"/>
              </a:rPr>
              <a:t>=100x128x160 (</a:t>
            </a:r>
            <a:r>
              <a:rPr lang="it-IT" sz="1400" dirty="0" err="1">
                <a:latin typeface="Palatino"/>
                <a:cs typeface="Palatino"/>
              </a:rPr>
              <a:t>grid</a:t>
            </a:r>
            <a:r>
              <a:rPr lang="it-IT" sz="1400" dirty="0">
                <a:latin typeface="Palatino"/>
                <a:cs typeface="Palatino"/>
              </a:rPr>
              <a:t> </a:t>
            </a:r>
            <a:r>
              <a:rPr lang="it-IT" sz="1400" dirty="0" err="1">
                <a:latin typeface="Palatino"/>
                <a:cs typeface="Palatino"/>
              </a:rPr>
              <a:t>points</a:t>
            </a:r>
            <a:r>
              <a:rPr lang="it-IT" sz="1400" dirty="0">
                <a:latin typeface="Palatino"/>
                <a:cs typeface="Palatino"/>
              </a:rPr>
              <a:t>)</a:t>
            </a:r>
          </a:p>
          <a:p>
            <a:r>
              <a:rPr lang="it-IT" sz="1400" dirty="0">
                <a:latin typeface="Palatino"/>
                <a:cs typeface="Palatino"/>
              </a:rPr>
              <a:t>		 </a:t>
            </a:r>
            <a:r>
              <a:rPr lang="it-IT" sz="1400" dirty="0" smtClean="0">
                <a:latin typeface="Palatino"/>
                <a:cs typeface="Palatino"/>
              </a:rPr>
              <a:t>- N</a:t>
            </a:r>
            <a:r>
              <a:rPr lang="it-IT" sz="1400" baseline="-25000" dirty="0" smtClean="0">
                <a:latin typeface="Palatino"/>
                <a:cs typeface="Palatino"/>
              </a:rPr>
              <a:t>p</a:t>
            </a:r>
            <a:r>
              <a:rPr lang="it-IT" sz="1400" dirty="0" smtClean="0">
                <a:latin typeface="Palatino"/>
                <a:cs typeface="Palatino"/>
              </a:rPr>
              <a:t>/</a:t>
            </a:r>
            <a:r>
              <a:rPr lang="it-IT" sz="1400" dirty="0" err="1" smtClean="0">
                <a:latin typeface="Palatino"/>
                <a:cs typeface="Palatino"/>
              </a:rPr>
              <a:t>N</a:t>
            </a:r>
            <a:r>
              <a:rPr lang="it-IT" sz="1400" baseline="-25000" dirty="0" err="1" smtClean="0">
                <a:latin typeface="Palatino"/>
                <a:cs typeface="Palatino"/>
              </a:rPr>
              <a:t>g</a:t>
            </a:r>
            <a:r>
              <a:rPr lang="it-IT" sz="1400" dirty="0" smtClean="0">
                <a:latin typeface="Palatino"/>
                <a:cs typeface="Palatino"/>
              </a:rPr>
              <a:t>=30 </a:t>
            </a:r>
            <a:r>
              <a:rPr lang="it-IT" sz="1400" dirty="0">
                <a:latin typeface="Palatino"/>
                <a:cs typeface="Palatino"/>
              </a:rPr>
              <a:t>(</a:t>
            </a:r>
            <a:r>
              <a:rPr lang="it-IT" sz="1400" dirty="0" err="1">
                <a:latin typeface="Palatino"/>
                <a:cs typeface="Palatino"/>
              </a:rPr>
              <a:t>particles</a:t>
            </a:r>
            <a:r>
              <a:rPr lang="it-IT" sz="1400" dirty="0">
                <a:latin typeface="Palatino"/>
                <a:cs typeface="Palatino"/>
              </a:rPr>
              <a:t> per </a:t>
            </a:r>
            <a:r>
              <a:rPr lang="it-IT" sz="1400" dirty="0" err="1">
                <a:latin typeface="Palatino"/>
                <a:cs typeface="Palatino"/>
              </a:rPr>
              <a:t>cell</a:t>
            </a:r>
            <a:r>
              <a:rPr lang="it-IT" sz="1400" dirty="0" smtClean="0">
                <a:latin typeface="Palatino"/>
                <a:cs typeface="Palatino"/>
              </a:rPr>
              <a:t>)</a:t>
            </a:r>
          </a:p>
          <a:p>
            <a:r>
              <a:rPr lang="it-IT" sz="1400" dirty="0">
                <a:latin typeface="Palatino"/>
                <a:cs typeface="Palatino"/>
              </a:rPr>
              <a:t>	</a:t>
            </a:r>
            <a:r>
              <a:rPr lang="it-IT" sz="1400" dirty="0" smtClean="0">
                <a:latin typeface="Palatino"/>
                <a:cs typeface="Palatino"/>
              </a:rPr>
              <a:t>	 - </a:t>
            </a:r>
            <a:r>
              <a:rPr lang="it-IT" sz="1400" dirty="0" err="1" smtClean="0">
                <a:latin typeface="Palatino"/>
                <a:cs typeface="Palatino"/>
              </a:rPr>
              <a:t>w</a:t>
            </a:r>
            <a:r>
              <a:rPr lang="it-IT" sz="1400" dirty="0" smtClean="0">
                <a:latin typeface="Palatino"/>
                <a:cs typeface="Palatino"/>
              </a:rPr>
              <a:t>=10</a:t>
            </a:r>
            <a:r>
              <a:rPr lang="it-IT" sz="1400" baseline="30000" dirty="0" smtClean="0">
                <a:latin typeface="Palatino"/>
                <a:cs typeface="Palatino"/>
              </a:rPr>
              <a:t>3</a:t>
            </a:r>
          </a:p>
          <a:p>
            <a:r>
              <a:rPr lang="it-IT" sz="1400" dirty="0">
                <a:latin typeface="Palatino"/>
                <a:cs typeface="Palatino"/>
              </a:rPr>
              <a:t>	</a:t>
            </a:r>
            <a:r>
              <a:rPr lang="it-IT" sz="1400" dirty="0" smtClean="0">
                <a:latin typeface="Palatino"/>
                <a:cs typeface="Palatino"/>
              </a:rPr>
              <a:t>	 - </a:t>
            </a:r>
            <a:r>
              <a:rPr lang="it-IT" sz="1400" dirty="0" err="1" smtClean="0">
                <a:latin typeface="Palatino"/>
                <a:cs typeface="Palatino"/>
              </a:rPr>
              <a:t>dt</a:t>
            </a:r>
            <a:r>
              <a:rPr lang="it-IT" sz="1400" dirty="0" smtClean="0">
                <a:latin typeface="Palatino"/>
                <a:cs typeface="Palatino"/>
              </a:rPr>
              <a:t>=2x10</a:t>
            </a:r>
            <a:r>
              <a:rPr lang="it-IT" sz="1400" baseline="30000" dirty="0" smtClean="0">
                <a:latin typeface="Palatino"/>
                <a:cs typeface="Palatino"/>
              </a:rPr>
              <a:t>-12</a:t>
            </a:r>
            <a:r>
              <a:rPr lang="it-IT" sz="1400" dirty="0" smtClean="0">
                <a:latin typeface="Palatino"/>
                <a:cs typeface="Palatino"/>
              </a:rPr>
              <a:t> </a:t>
            </a:r>
            <a:r>
              <a:rPr lang="it-IT" sz="1400" dirty="0" err="1" smtClean="0">
                <a:latin typeface="Palatino"/>
                <a:cs typeface="Palatino"/>
              </a:rPr>
              <a:t>s</a:t>
            </a:r>
            <a:endParaRPr lang="it-IT" sz="1400" dirty="0">
              <a:latin typeface="Palatino"/>
              <a:cs typeface="Palatino"/>
            </a:endParaRPr>
          </a:p>
        </p:txBody>
      </p:sp>
      <p:sp>
        <p:nvSpPr>
          <p:cNvPr id="46" name="Rettangolo 45"/>
          <p:cNvSpPr/>
          <p:nvPr/>
        </p:nvSpPr>
        <p:spPr>
          <a:xfrm>
            <a:off x="8420100" y="1080398"/>
            <a:ext cx="558800" cy="3175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/>
          <p:cNvSpPr/>
          <p:nvPr/>
        </p:nvSpPr>
        <p:spPr>
          <a:xfrm>
            <a:off x="8420100" y="1702698"/>
            <a:ext cx="558800" cy="11557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 baseline="-25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8" name="Rettangolo 47"/>
          <p:cNvSpPr/>
          <p:nvPr/>
        </p:nvSpPr>
        <p:spPr>
          <a:xfrm>
            <a:off x="8420100" y="3144639"/>
            <a:ext cx="558800" cy="3175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Rettangolo 48"/>
          <p:cNvSpPr/>
          <p:nvPr/>
        </p:nvSpPr>
        <p:spPr>
          <a:xfrm rot="1696785">
            <a:off x="8842663" y="855264"/>
            <a:ext cx="431800" cy="228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0" name="Connettore 1 49"/>
          <p:cNvCxnSpPr/>
          <p:nvPr/>
        </p:nvCxnSpPr>
        <p:spPr>
          <a:xfrm>
            <a:off x="8970180" y="1395818"/>
            <a:ext cx="0" cy="307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ttangolo 50"/>
          <p:cNvSpPr/>
          <p:nvPr/>
        </p:nvSpPr>
        <p:spPr>
          <a:xfrm>
            <a:off x="8051800" y="3802078"/>
            <a:ext cx="2374900" cy="2381741"/>
          </a:xfrm>
          <a:prstGeom prst="rect">
            <a:avLst/>
          </a:prstGeom>
          <a:solidFill>
            <a:srgbClr val="4F81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Ovale 51"/>
          <p:cNvSpPr/>
          <p:nvPr/>
        </p:nvSpPr>
        <p:spPr>
          <a:xfrm>
            <a:off x="8369300" y="4119578"/>
            <a:ext cx="1689100" cy="1746741"/>
          </a:xfrm>
          <a:prstGeom prst="ellipse">
            <a:avLst/>
          </a:prstGeom>
          <a:solidFill>
            <a:srgbClr val="FFFFFF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Ovale 52"/>
          <p:cNvSpPr/>
          <p:nvPr/>
        </p:nvSpPr>
        <p:spPr>
          <a:xfrm>
            <a:off x="8674100" y="4380419"/>
            <a:ext cx="1092200" cy="1199659"/>
          </a:xfrm>
          <a:prstGeom prst="ellipse">
            <a:avLst/>
          </a:prstGeom>
          <a:solidFill>
            <a:srgbClr val="4F81B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53"/>
          <p:cNvSpPr/>
          <p:nvPr/>
        </p:nvSpPr>
        <p:spPr>
          <a:xfrm>
            <a:off x="9055100" y="3459430"/>
            <a:ext cx="355600" cy="405894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59" name="Oggetto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274032"/>
              </p:ext>
            </p:extLst>
          </p:nvPr>
        </p:nvGraphicFramePr>
        <p:xfrm>
          <a:off x="6118558" y="3344596"/>
          <a:ext cx="608504" cy="50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Equation" r:id="rId4" imgW="520700" imgH="431800" progId="Equation.3">
                  <p:embed/>
                </p:oleObj>
              </mc:Choice>
              <mc:Fallback>
                <p:oleObj name="Equation" r:id="rId4" imgW="520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8558" y="3344596"/>
                        <a:ext cx="608504" cy="504613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Connettore 1 18"/>
          <p:cNvCxnSpPr/>
          <p:nvPr/>
        </p:nvCxnSpPr>
        <p:spPr>
          <a:xfrm>
            <a:off x="8439556" y="1397898"/>
            <a:ext cx="0" cy="307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1 2"/>
          <p:cNvCxnSpPr/>
          <p:nvPr/>
        </p:nvCxnSpPr>
        <p:spPr>
          <a:xfrm>
            <a:off x="8420100" y="1395818"/>
            <a:ext cx="550080" cy="2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8430260" y="1700618"/>
            <a:ext cx="550080" cy="2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>
            <a:off x="8970180" y="2858858"/>
            <a:ext cx="0" cy="307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>
            <a:off x="8439556" y="2860938"/>
            <a:ext cx="0" cy="307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>
            <a:off x="8420100" y="2869018"/>
            <a:ext cx="550080" cy="2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8430260" y="3153498"/>
            <a:ext cx="550080" cy="2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999" y="2935925"/>
            <a:ext cx="3025042" cy="27354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</p:pic>
      <p:cxnSp>
        <p:nvCxnSpPr>
          <p:cNvPr id="29" name="Connettore 1 28"/>
          <p:cNvCxnSpPr/>
          <p:nvPr/>
        </p:nvCxnSpPr>
        <p:spPr>
          <a:xfrm flipH="1">
            <a:off x="9771997" y="4976812"/>
            <a:ext cx="282170" cy="100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9242425" y="4119578"/>
            <a:ext cx="0" cy="2608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Arco 30"/>
          <p:cNvSpPr/>
          <p:nvPr/>
        </p:nvSpPr>
        <p:spPr>
          <a:xfrm rot="643898">
            <a:off x="8379141" y="4129955"/>
            <a:ext cx="1673747" cy="1544473"/>
          </a:xfrm>
          <a:prstGeom prst="arc">
            <a:avLst>
              <a:gd name="adj1" fmla="val 15653102"/>
              <a:gd name="adj2" fmla="val 21231858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Arco 39"/>
          <p:cNvSpPr/>
          <p:nvPr/>
        </p:nvSpPr>
        <p:spPr>
          <a:xfrm rot="643898">
            <a:off x="8628041" y="4363180"/>
            <a:ext cx="1145449" cy="1173454"/>
          </a:xfrm>
          <a:prstGeom prst="arc">
            <a:avLst>
              <a:gd name="adj1" fmla="val 15801679"/>
              <a:gd name="adj2" fmla="val 2117882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140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738</Words>
  <Application>Microsoft Macintosh PowerPoint</Application>
  <PresentationFormat>Widescreen</PresentationFormat>
  <Paragraphs>250</Paragraphs>
  <Slides>24</Slides>
  <Notes>24</Notes>
  <HiddenSlides>0</HiddenSlides>
  <MMClips>3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37" baseType="lpstr">
      <vt:lpstr>Calibri</vt:lpstr>
      <vt:lpstr>Calibri Light</vt:lpstr>
      <vt:lpstr>Courier New</vt:lpstr>
      <vt:lpstr>Lucida Grande</vt:lpstr>
      <vt:lpstr>ＭＳ Ｐゴシック</vt:lpstr>
      <vt:lpstr>Palatino</vt:lpstr>
      <vt:lpstr>Symbol</vt:lpstr>
      <vt:lpstr>Times New Roman</vt:lpstr>
      <vt:lpstr>Wingdings</vt:lpstr>
      <vt:lpstr>Arial</vt:lpstr>
      <vt:lpstr>Office Theme</vt:lpstr>
      <vt:lpstr>Equation</vt:lpstr>
      <vt:lpstr>Document</vt:lpstr>
      <vt:lpstr>3D PIC-MCC Model of  Hall Thruster</vt:lpstr>
      <vt:lpstr>Outline</vt:lpstr>
      <vt:lpstr>Presentazione di PowerPoint</vt:lpstr>
      <vt:lpstr>Evidences – Electron Energy Probability Function</vt:lpstr>
      <vt:lpstr>Evidences – Electron Current Density Map/Arrow Plot</vt:lpstr>
      <vt:lpstr>Evidences – Inverse Hall Parameter Map</vt:lpstr>
      <vt:lpstr>Fully Kinetic HT Models</vt:lpstr>
      <vt:lpstr>Fully Kinetic HT Models</vt:lpstr>
      <vt:lpstr>3D(r,θ,z) Model</vt:lpstr>
      <vt:lpstr>3D(r,θ,z) Geometrical Scaling</vt:lpstr>
      <vt:lpstr>Operative Conditions</vt:lpstr>
      <vt:lpstr>Results – Global Quantities</vt:lpstr>
      <vt:lpstr>Results – 3D Electric Potential Map</vt:lpstr>
      <vt:lpstr>Results – 3D Electric Potential Isosurface</vt:lpstr>
      <vt:lpstr>Results – 3D Electron Density Map</vt:lpstr>
      <vt:lpstr>Results – 3D Electron Density Isosurface</vt:lpstr>
      <vt:lpstr>Results – 2D Electron Current Density Map-Arrow Plot</vt:lpstr>
      <vt:lpstr>Results – 2D Electron Current Density Map</vt:lpstr>
      <vt:lpstr>Results – 2D Electron Current Density Map</vt:lpstr>
      <vt:lpstr>Results – 2D Electron Current Density Map-Arrow Plot</vt:lpstr>
      <vt:lpstr>Results – 2D Electron Current Density Map</vt:lpstr>
      <vt:lpstr>Results – 2D Electron Current Density Map</vt:lpstr>
      <vt:lpstr>Results – 2D Electric Potential Movie</vt:lpstr>
      <vt:lpstr>Conclusions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Particle-In-Cell / Monte Carlo Collision Simulations of Hall Thrusters</dc:title>
  <dc:creator>Microsoft Office User</dc:creator>
  <cp:lastModifiedBy>Utente di Microsoft Office</cp:lastModifiedBy>
  <cp:revision>52</cp:revision>
  <dcterms:created xsi:type="dcterms:W3CDTF">2017-06-15T13:31:46Z</dcterms:created>
  <dcterms:modified xsi:type="dcterms:W3CDTF">2017-06-22T14:03:15Z</dcterms:modified>
</cp:coreProperties>
</file>