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notesMasterIdLst>
    <p:notesMasterId r:id="rId40"/>
  </p:notesMasterIdLst>
  <p:sldIdLst>
    <p:sldId id="256" r:id="rId2"/>
    <p:sldId id="303" r:id="rId3"/>
    <p:sldId id="389" r:id="rId4"/>
    <p:sldId id="354" r:id="rId5"/>
    <p:sldId id="350" r:id="rId6"/>
    <p:sldId id="368" r:id="rId7"/>
    <p:sldId id="372" r:id="rId8"/>
    <p:sldId id="381" r:id="rId9"/>
    <p:sldId id="383" r:id="rId10"/>
    <p:sldId id="385" r:id="rId11"/>
    <p:sldId id="386" r:id="rId12"/>
    <p:sldId id="400" r:id="rId13"/>
    <p:sldId id="408" r:id="rId14"/>
    <p:sldId id="407" r:id="rId15"/>
    <p:sldId id="359" r:id="rId16"/>
    <p:sldId id="367" r:id="rId17"/>
    <p:sldId id="358" r:id="rId18"/>
    <p:sldId id="391" r:id="rId19"/>
    <p:sldId id="392" r:id="rId20"/>
    <p:sldId id="388" r:id="rId21"/>
    <p:sldId id="321" r:id="rId22"/>
    <p:sldId id="360" r:id="rId23"/>
    <p:sldId id="365" r:id="rId24"/>
    <p:sldId id="364" r:id="rId25"/>
    <p:sldId id="406" r:id="rId26"/>
    <p:sldId id="366" r:id="rId27"/>
    <p:sldId id="355" r:id="rId28"/>
    <p:sldId id="356" r:id="rId29"/>
    <p:sldId id="352" r:id="rId30"/>
    <p:sldId id="357" r:id="rId31"/>
    <p:sldId id="339" r:id="rId32"/>
    <p:sldId id="398" r:id="rId33"/>
    <p:sldId id="361" r:id="rId34"/>
    <p:sldId id="401" r:id="rId35"/>
    <p:sldId id="402" r:id="rId36"/>
    <p:sldId id="403" r:id="rId37"/>
    <p:sldId id="404" r:id="rId38"/>
    <p:sldId id="40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7989FF"/>
    <a:srgbClr val="A3C6E5"/>
    <a:srgbClr val="B7D2EB"/>
    <a:srgbClr val="A90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742" autoAdjust="0"/>
  </p:normalViewPr>
  <p:slideViewPr>
    <p:cSldViewPr>
      <p:cViewPr varScale="1">
        <p:scale>
          <a:sx n="98" d="100"/>
          <a:sy n="98" d="100"/>
        </p:scale>
        <p:origin x="200" y="8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A1767-781E-4C11-9EE3-C7A8101B7A2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043BD-B9B4-4E05-A5F0-99C090BEB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1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043BD-B9B4-4E05-A5F0-99C090BEBC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043BD-B9B4-4E05-A5F0-99C090BEBC5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4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043BD-B9B4-4E05-A5F0-99C090BEBC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0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043BD-B9B4-4E05-A5F0-99C090BEBC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74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043BD-B9B4-4E05-A5F0-99C090BEBC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043BD-B9B4-4E05-A5F0-99C090BEBC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1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60EA-7C22-4C53-9830-D3D5D13DEDBF}" type="datetime1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761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38A0-1D28-4A36-AFD2-EE9B563E3C34}" type="datetime1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8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DFDD-0F46-4F74-AAE3-F74360DF1E16}" type="datetime1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9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76329-EB75-42C7-A6D0-9CB2ACF4FF29}" type="datetime1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2465-E00A-4476-A573-9EFDB3F9F5E5}" type="datetime1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44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15DB-60CE-4CCB-A88B-188A436DEC0D}" type="datetime1">
              <a:rPr lang="en-US" smtClean="0"/>
              <a:t>6/20/17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9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6868-F445-49B8-AC7B-021D69C8C5CF}" type="datetime1">
              <a:rPr lang="en-US" smtClean="0"/>
              <a:t>6/20/17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18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3B2-5BC6-4C17-A2B3-6E9BC392CA28}" type="datetime1">
              <a:rPr lang="en-US" smtClean="0"/>
              <a:t>6/20/17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9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3482-348F-455E-A55C-9AB26217C0CF}" type="datetime1">
              <a:rPr lang="en-US" smtClean="0"/>
              <a:t>6/20/17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F5411CC-3DF2-4294-87F3-B1EC8BC68E34}" type="datetime1">
              <a:rPr lang="en-US" smtClean="0"/>
              <a:t>6/20/17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9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44BE-388D-4E54-8679-B2FFC61AF20D}" type="datetime1">
              <a:rPr lang="en-US" smtClean="0"/>
              <a:t>6/20/17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2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F69225C-8209-40B9-B2F8-78BE220D7EE1}" type="datetime1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57F1473-9C0C-4639-9CB2-1F4D4E20E15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96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4" Type="http://schemas.openxmlformats.org/officeDocument/2006/relationships/image" Target="../media/image240.png"/><Relationship Id="rId5" Type="http://schemas.openxmlformats.org/officeDocument/2006/relationships/image" Target="../media/image250.png"/><Relationship Id="rId6" Type="http://schemas.openxmlformats.org/officeDocument/2006/relationships/image" Target="../media/image260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emf"/><Relationship Id="rId5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4" Type="http://schemas.openxmlformats.org/officeDocument/2006/relationships/image" Target="../media/image610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60.png"/><Relationship Id="rId7" Type="http://schemas.openxmlformats.org/officeDocument/2006/relationships/image" Target="../media/image8.png"/><Relationship Id="rId8" Type="http://schemas.openxmlformats.org/officeDocument/2006/relationships/image" Target="../media/image70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0.png"/><Relationship Id="rId17" Type="http://schemas.openxmlformats.org/officeDocument/2006/relationships/image" Target="../media/image13.png"/><Relationship Id="rId1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6" Type="http://schemas.openxmlformats.org/officeDocument/2006/relationships/image" Target="../media/image70.png"/><Relationship Id="rId9" Type="http://schemas.openxmlformats.org/officeDocument/2006/relationships/image" Target="../media/image100.png"/><Relationship Id="rId10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846640" cy="2376264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and diagnostics for the study of instabilities in partially magnetized plasmas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17032"/>
            <a:ext cx="7330008" cy="576064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Edgar Y. Choueiri and Sebastián Rojas Mata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82" y="4869160"/>
            <a:ext cx="2029834" cy="1233976"/>
          </a:xfrm>
          <a:prstGeom prst="rect">
            <a:avLst/>
          </a:prstGeom>
        </p:spPr>
      </p:pic>
      <p:pic>
        <p:nvPicPr>
          <p:cNvPr id="9218" name="Picture 2" descr="ED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67916"/>
            <a:ext cx="2214811" cy="13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2998254" y="4509120"/>
                <a:ext cx="5822218" cy="9726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None/>
                  <a:defRPr sz="2400" kern="1200" cap="all" spc="200" baseline="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14:m>
                  <m:oMath xmlns:m="http://schemas.openxmlformats.org/officeDocument/2006/math">
                    <m:r>
                      <a:rPr lang="es-CR" sz="105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Plasmas for Space and Industrial Applications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21-23 June 2017, Toulouse, France</a:t>
                </a: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254" y="4509120"/>
                <a:ext cx="5822218" cy="9726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0" name="Picture 4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74304"/>
            <a:ext cx="1656184" cy="4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Root-Solving Algorithms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564904"/>
            <a:ext cx="7543801" cy="3024336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root-finder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spatial point, how many zeros are there and what are their locations in the complex plane?</a:t>
            </a:r>
          </a:p>
          <a:p>
            <a:pPr marL="384048" lvl="2" indent="0">
              <a:buNone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root-tracker</a:t>
            </a:r>
          </a:p>
          <a:p>
            <a:pPr lvl="2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dependence of the zeros on the iteration variable?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28384" y="2780928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5400" dirty="0" smtClean="0">
                <a:solidFill>
                  <a:srgbClr val="00B050"/>
                </a:solidFill>
              </a:rPr>
              <a:t> 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573325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 Choueiri 1991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5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Root-Tracker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676932" y="3418410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56852" y="3850458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69036" y="3130378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17092" y="3634434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92756" y="4210498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308780" y="3994458"/>
            <a:ext cx="576064" cy="21604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163601" y="3562410"/>
            <a:ext cx="483227" cy="28804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858506" y="3223888"/>
            <a:ext cx="577319" cy="19452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46247" y="3255839"/>
            <a:ext cx="470845" cy="37859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87624" y="3573016"/>
                <a:ext cx="58272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𝛥</m:t>
                      </m:r>
                      <m:r>
                        <a:rPr lang="es-C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573016"/>
                <a:ext cx="582724" cy="49244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499992" y="3717032"/>
            <a:ext cx="4566608" cy="43204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Newton-Raphson’s method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424314" y="2852936"/>
                <a:ext cx="522964" cy="5320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s-C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314" y="2852936"/>
                <a:ext cx="522964" cy="5320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585896" y="2752979"/>
                <a:ext cx="914096" cy="5320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s-C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s-C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896" y="2752979"/>
                <a:ext cx="914096" cy="5320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31777" y="2348880"/>
                <a:ext cx="2903039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𝔇</m:t>
                      </m:r>
                      <m:d>
                        <m:dPr>
                          <m:ctrlPr>
                            <a:rPr lang="en-US" sz="36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CR" sz="36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C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s-C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s-C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s-CR" sz="36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s-C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777" y="2348880"/>
                <a:ext cx="2903039" cy="6383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156176" y="4754329"/>
                <a:ext cx="1213479" cy="690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36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s-C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s-C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4754329"/>
                <a:ext cx="1213479" cy="69089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 flipV="1">
            <a:off x="579686" y="4210482"/>
            <a:ext cx="0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V="1">
            <a:off x="699812" y="4390157"/>
            <a:ext cx="0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256521" y="4728438"/>
                <a:ext cx="8678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521" y="4728438"/>
                <a:ext cx="86786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7746" r="-1338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7957" y="3779748"/>
                <a:ext cx="8936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7" y="3779748"/>
                <a:ext cx="893643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219" r="-12329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Down Arrow 38"/>
          <p:cNvSpPr/>
          <p:nvPr/>
        </p:nvSpPr>
        <p:spPr>
          <a:xfrm>
            <a:off x="6425039" y="3212976"/>
            <a:ext cx="716515" cy="432048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6425039" y="4365104"/>
            <a:ext cx="716515" cy="432048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83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63" y="188640"/>
            <a:ext cx="7543800" cy="145075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using PRINCE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893" y="2924944"/>
            <a:ext cx="2731297" cy="1823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5758357" cy="32390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1052737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Input: 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Spatial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 of plasma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-5755"/>
            <a:ext cx="5926523" cy="6294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826" y="601886"/>
            <a:ext cx="2339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2-D Spatial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 of plasma parameters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221088"/>
            <a:ext cx="2731297" cy="1823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281631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Example: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Esipchuk-Tilinin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Dispersion Relation</a:t>
            </a:r>
            <a:r>
              <a:rPr lang="en-US" sz="38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3772" y="2060848"/>
                <a:ext cx="8748464" cy="504056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Two-fluid,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collisionless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unmagnetized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CR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ci</m:t>
                        </m:r>
                      </m:sub>
                    </m:sSub>
                    <m:r>
                      <a:rPr lang="es-C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s-C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s-C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CR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ce</m:t>
                        </m:r>
                      </m:sub>
                    </m:sSub>
                    <m:r>
                      <a:rPr lang="es-C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CR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pe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772" y="2060848"/>
                <a:ext cx="8748464" cy="504056"/>
              </a:xfrm>
              <a:blipFill rotWithShape="0">
                <a:blip r:embed="rId2"/>
                <a:stretch>
                  <a:fillRect t="-15663" b="-1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5760" y="2708920"/>
                <a:ext cx="8964488" cy="9080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R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pi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s-C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CR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s-CR" sz="24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C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CR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CR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ci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CR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ce</m:t>
                              </m:r>
                            </m:sub>
                          </m:sSub>
                        </m:den>
                      </m:f>
                      <m:r>
                        <a:rPr lang="es-C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CR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s-C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s-C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CR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𝑑𝑒𝑦</m:t>
                                  </m:r>
                                </m:sub>
                              </m:sSub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C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CR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𝑑𝑒𝑦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s-C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60" y="2708920"/>
                <a:ext cx="8964488" cy="9080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79512" y="4077072"/>
                <a:ext cx="8784976" cy="72008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Further assumptions</a:t>
                </a:r>
                <a:r>
                  <a:rPr lang="en-US" sz="220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s-CR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≪</m:t>
                        </m:r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ci</m:t>
                        </m:r>
                      </m:sub>
                    </m:sSub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ce</m:t>
                        </m:r>
                      </m:sub>
                    </m:sSub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Sup>
                      <m:sSub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pi</m:t>
                        </m:r>
                      </m:sub>
                      <m:sup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s-CR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20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20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077072"/>
                <a:ext cx="8784976" cy="720080"/>
              </a:xfrm>
              <a:prstGeom prst="rect">
                <a:avLst/>
              </a:prstGeom>
              <a:blipFill rotWithShape="0">
                <a:blip r:embed="rId4"/>
                <a:stretch>
                  <a:fillRect l="-624" t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80751" y="4653136"/>
                <a:ext cx="5454506" cy="9028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C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f>
                        <m:fPr>
                          <m:ctrlPr>
                            <a:rPr lang="es-CR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s-C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s-CR" sz="24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C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CR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𝑑𝑒𝑦</m:t>
                                  </m:r>
                                </m:sub>
                              </m:sSub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CR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s-C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s-C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𝑑𝑒𝑦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s-C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751" y="4653136"/>
                <a:ext cx="5454506" cy="9028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60232" y="5724545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Esipchuk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Tilinin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1976 [2] Choueiri 2001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01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Prince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Example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644008" y="2734394"/>
            <a:ext cx="4397003" cy="2638822"/>
            <a:chOff x="1187624" y="1844824"/>
            <a:chExt cx="6518909" cy="4439022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6786756"/>
                </p:ext>
              </p:extLst>
            </p:nvPr>
          </p:nvGraphicFramePr>
          <p:xfrm>
            <a:off x="1259913" y="1844824"/>
            <a:ext cx="6446620" cy="44390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0" name="Acrobat Document" r:id="rId3" imgW="5505321" imgH="3790835" progId="AcroExch.Document.11">
                    <p:embed/>
                  </p:oleObj>
                </mc:Choice>
                <mc:Fallback>
                  <p:oleObj name="Acrobat Document" r:id="rId3" imgW="5505321" imgH="3790835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59913" y="1844824"/>
                          <a:ext cx="6446620" cy="44390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1187624" y="4437112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2708920"/>
            <a:ext cx="4932040" cy="2774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2" y="4077072"/>
            <a:ext cx="792088" cy="3695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Stable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6296" y="3707514"/>
            <a:ext cx="100811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Unstable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244408" y="3861048"/>
            <a:ext cx="504056" cy="4143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7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Updates on PRINCE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568" y="1844824"/>
            <a:ext cx="7543801" cy="43204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Developing open-source desktop app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GitHub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(open-source framework)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Chromium for front-end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Node.js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back-end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code on native machine</a:t>
            </a:r>
            <a:endParaRPr lang="en-US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Cross-platform </a:t>
            </a:r>
            <a:r>
              <a:rPr lang="es-C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portable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Download and use on Windows,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 and Unix machines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Resultado de imagen para node.j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90" y="4147834"/>
            <a:ext cx="1563196" cy="11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sultado de imagen para githu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60" y="3222111"/>
            <a:ext cx="2116076" cy="111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@elec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67" y="2749600"/>
            <a:ext cx="1203156" cy="12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5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Updates on PRINCE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19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568" y="1916832"/>
            <a:ext cx="7543801" cy="43924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Front end: HTML/JavaScript-based GUI</a:t>
            </a:r>
            <a:r>
              <a:rPr lang="es-C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Back end: Parallelizable native C++ code using GNU Scientific Library (GSL) functions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(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implemented)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 GUI with data import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data parsing and symbolic aliasing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plotting routines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GSL</a:t>
            </a:r>
          </a:p>
          <a:p>
            <a:pPr marL="201168" lvl="1" indent="0" algn="ctr">
              <a:lnSpc>
                <a:spcPct val="100000"/>
              </a:lnSpc>
              <a:buNone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Jos</a:t>
            </a:r>
            <a:r>
              <a:rPr lang="es-C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 María Rico Chinchilla (COS ‘18)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7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968" y="1736225"/>
            <a:ext cx="6989401" cy="4285063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Numerical Work: Plasma Rocket Instability Characterizer (PRINCE)</a:t>
            </a:r>
          </a:p>
          <a:p>
            <a:pPr lvl="1">
              <a:lnSpc>
                <a:spcPct val="150000"/>
              </a:lnSpc>
            </a:pP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Validation: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Wave Injection (AWI) Diagnostic</a:t>
            </a:r>
          </a:p>
          <a:p>
            <a:pPr lvl="1">
              <a:lnSpc>
                <a:spcPct val="150000"/>
              </a:lnSpc>
            </a:pP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Current Work: Validating Study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1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Wave Injection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204864"/>
            <a:ext cx="8343900" cy="3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AWI Diagnostic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568" y="1988840"/>
            <a:ext cx="7948364" cy="41764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 signal-to-noise ratio measurements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over harmonic content of wave modes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 inexpensive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Drawback: intrusive</a:t>
            </a:r>
          </a:p>
        </p:txBody>
      </p:sp>
    </p:spTree>
    <p:extLst>
      <p:ext uri="{BB962C8B-B14F-4D97-AF65-F5344CB8AC3E}">
        <p14:creationId xmlns:p14="http://schemas.microsoft.com/office/powerpoint/2010/main" val="10455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Fourier-Space Quantities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59" y="1845734"/>
                <a:ext cx="7543801" cy="4319570"/>
              </a:xfrm>
            </p:spPr>
            <p:txBody>
              <a:bodyPr>
                <a:normAutofit/>
              </a:bodyPr>
              <a:lstStyle/>
              <a:p>
                <a:pPr lvl="1">
                  <a:lnSpc>
                    <a:spcPct val="110000"/>
                  </a:lnSpc>
                </a:pP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Fourier transforms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R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s-C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R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spectra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d>
                      <m:d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s-C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s-CR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sSub>
                      <m:sSub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R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s-C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d>
                      <m:d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s-C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s-CR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sSub>
                      <m:sSub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R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 spectrum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s-C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s-CR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sSub>
                      <m:sSub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R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C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C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s-C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Coherence spectrum</a:t>
                </a:r>
              </a:p>
              <a:p>
                <a:pPr lvl="2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s-C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CR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s-C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s-C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s-CR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s-CR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C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s-C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845734"/>
                <a:ext cx="7543801" cy="4319570"/>
              </a:xfrm>
              <a:blipFill rotWithShape="0">
                <a:blip r:embed="rId2"/>
                <a:stretch>
                  <a:fillRect t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3" y="3068960"/>
            <a:ext cx="2938361" cy="1944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19" y="4293096"/>
            <a:ext cx="2755408" cy="1823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18" y="1916102"/>
            <a:ext cx="2629767" cy="1740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" y="1844824"/>
            <a:ext cx="2880927" cy="1843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12164"/>
            <a:ext cx="2966464" cy="1824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Interferometric Analysis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24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95896" y="2708920"/>
            <a:ext cx="5400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87824" y="5373216"/>
            <a:ext cx="5400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06042" y="2797439"/>
            <a:ext cx="504056" cy="3520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994128" y="5182151"/>
            <a:ext cx="539515" cy="4150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66867" y="3491716"/>
                <a:ext cx="7028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s-CR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s-C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67" y="3491716"/>
                <a:ext cx="702821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4206" y="4211796"/>
                <a:ext cx="7081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s-CR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s-C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06" y="4211796"/>
                <a:ext cx="708143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08963" y="3656057"/>
                <a:ext cx="6962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963" y="3656057"/>
                <a:ext cx="696281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7895" t="-4444" r="-1228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06302" y="4296563"/>
                <a:ext cx="7016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302" y="4296563"/>
                <a:ext cx="701602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6957" t="-2222" r="-1130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223934" y="2339588"/>
                <a:ext cx="8764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s-CR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es-CR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s-CR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934" y="2339588"/>
                <a:ext cx="876458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533643" y="5517232"/>
                <a:ext cx="2286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Signals are coherent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r>
                  <a:rPr lang="en-US" dirty="0" smtClean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Travelling wave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643" y="5517232"/>
                <a:ext cx="2286829" cy="646331"/>
              </a:xfrm>
              <a:prstGeom prst="rect">
                <a:avLst/>
              </a:prstGeom>
              <a:blipFill rotWithShape="0">
                <a:blip r:embed="rId13"/>
                <a:stretch>
                  <a:fillRect l="-2400" t="-4717" r="-133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>
            <a:stCxn id="26" idx="0"/>
          </p:cNvCxnSpPr>
          <p:nvPr/>
        </p:nvCxnSpPr>
        <p:spPr>
          <a:xfrm flipV="1">
            <a:off x="7677058" y="4869160"/>
            <a:ext cx="135302" cy="648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78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803395"/>
            <a:ext cx="3935413" cy="36195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x-none" sz="2400" dirty="0">
                <a:solidFill>
                  <a:schemeClr val="tx1"/>
                </a:solidFill>
                <a:latin typeface="Palatino" charset="0"/>
              </a:rPr>
              <a:t>PWX : Coherence Spectrum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43050" y="869950"/>
            <a:ext cx="254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486650" y="5505450"/>
            <a:ext cx="2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56" y="2132856"/>
            <a:ext cx="4495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3828256" y="4908550"/>
            <a:ext cx="1937325" cy="29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x-none" b="0" dirty="0">
                <a:latin typeface="Palatino" charset="0"/>
              </a:rPr>
              <a:t>Frequency (MHz)</a:t>
            </a: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 rot="16200000">
            <a:off x="1821297" y="3047951"/>
            <a:ext cx="1288863" cy="32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x-none" sz="1400" dirty="0">
                <a:latin typeface="Palatino" charset="0"/>
              </a:rPr>
              <a:t>Coherence</a:t>
            </a:r>
          </a:p>
        </p:txBody>
      </p:sp>
    </p:spTree>
    <p:extLst>
      <p:ext uri="{BB962C8B-B14F-4D97-AF65-F5344CB8AC3E}">
        <p14:creationId xmlns:p14="http://schemas.microsoft.com/office/powerpoint/2010/main" val="14619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 Relation from AWI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Real part of the dispersion relation</a:t>
                </a:r>
                <a:endPara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s-C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s-C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s-CR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CR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s-C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CR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s-C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/</m:t>
                        </m:r>
                        <m:sSub>
                          <m:sSubPr>
                            <m:ctrlPr>
                              <a:rPr lang="es-CR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s-C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s-C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func>
                    <m:r>
                      <a:rPr lang="es-C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s-C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sz="2000" b="0" dirty="0" smtClean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US" sz="2000" b="0" dirty="0" smtClean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CR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C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Distance between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probes</a:t>
                </a:r>
              </a:p>
              <a:p>
                <a:pPr lvl="2"/>
                <a:endParaRPr lang="en-US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spectrum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CR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d>
                      <m:dPr>
                        <m:ctrlPr>
                          <a:rPr lang="es-CR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s-C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s-CR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s-C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84048" lvl="2" indent="0">
                  <a:buNone/>
                </a:pPr>
                <a:endParaRPr lang="en-US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Attenuation/growth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spectrum</a:t>
                </a:r>
                <a:endParaRPr lang="en-US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s-C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s-C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skw"/>
                        <m:ctrlP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CR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s-C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s-C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)|</m:t>
                        </m:r>
                      </m:num>
                      <m:den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CR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s-C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s-C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s-C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)|</m:t>
                        </m:r>
                      </m:den>
                    </m:f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 to account for geometry</a:t>
                </a:r>
              </a:p>
              <a:p>
                <a:pPr marL="384048" lvl="2" indent="0">
                  <a:buNone/>
                </a:pPr>
                <a:endParaRPr lang="en-US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3030" b="-9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20072" y="5888305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Smith </a:t>
            </a:r>
            <a:r>
              <a:rPr lang="en-US" sz="1200" i="1" dirty="0" smtClean="0"/>
              <a:t>et al.</a:t>
            </a:r>
            <a:r>
              <a:rPr lang="en-US" sz="1200" dirty="0" smtClean="0"/>
              <a:t> 1974 IEEE Transactions on Plasma Science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638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 Antenna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81" y="2780929"/>
            <a:ext cx="6727491" cy="345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26" y="1901161"/>
            <a:ext cx="4032722" cy="268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3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Antenna Circuit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2775234"/>
            <a:ext cx="7812360" cy="27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4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3475638" cy="3960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3880583" cy="2580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961" y="4676943"/>
            <a:ext cx="4037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13.56 MHz RF argon discharge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solenoid coils</a:t>
            </a:r>
          </a:p>
        </p:txBody>
      </p:sp>
    </p:spTree>
    <p:extLst>
      <p:ext uri="{BB962C8B-B14F-4D97-AF65-F5344CB8AC3E}">
        <p14:creationId xmlns:p14="http://schemas.microsoft.com/office/powerpoint/2010/main" val="18063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Work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5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Induced Fluorescence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5" y="2540674"/>
            <a:ext cx="6166631" cy="340860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27584" y="1844824"/>
            <a:ext cx="7543801" cy="7920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Grotrian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79408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 System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31</a:t>
            </a:fld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4" y="2351211"/>
            <a:ext cx="4118456" cy="2805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51211"/>
            <a:ext cx="3920685" cy="28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Dispersion Data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1994452"/>
            <a:ext cx="4968552" cy="4057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0192" y="5754742"/>
            <a:ext cx="269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Jorns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Choueiri PRL 2013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44407" y="3861048"/>
                <a:ext cx="3077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07" y="3861048"/>
                <a:ext cx="307713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0000" r="-8000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27984" y="3146102"/>
                <a:ext cx="279648" cy="2828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146102"/>
                <a:ext cx="279648" cy="282898"/>
              </a:xfrm>
              <a:prstGeom prst="rect">
                <a:avLst/>
              </a:prstGeom>
              <a:blipFill rotWithShape="0">
                <a:blip r:embed="rId4"/>
                <a:stretch>
                  <a:fillRect l="-19565" r="-1087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55576" y="3570717"/>
                <a:ext cx="1321772" cy="5783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s-C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s-C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s-C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C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s-C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s-CR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C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s-C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s-C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s-CR" b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C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s-C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s-C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s-C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s-C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kHz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570717"/>
                <a:ext cx="1321772" cy="578363"/>
              </a:xfrm>
              <a:prstGeom prst="rect">
                <a:avLst/>
              </a:prstGeom>
              <a:blipFill rotWithShape="0">
                <a:blip r:embed="rId5"/>
                <a:stretch>
                  <a:fillRect l="-8295" t="-1053" r="-5991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33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57968" y="1736225"/>
            <a:ext cx="6989401" cy="4501087"/>
          </a:xfrm>
        </p:spPr>
        <p:txBody>
          <a:bodyPr>
            <a:normAutofit fontScale="700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and example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on development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AWI Diagnostic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and motivation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 launching antenna design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Validating Study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ion cyclotron waves in RF plasma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 benchmarking diagnostic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1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Background Distribution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3635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19662" y="2492896"/>
                <a:ext cx="4389599" cy="917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CR" sz="24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CR" sz="24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CR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s-CR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s-CR" sz="24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  <m:sSub>
                            <m:sSub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662" y="2492896"/>
                <a:ext cx="4389599" cy="9176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1600" y="4437112"/>
                <a:ext cx="7085722" cy="1707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CR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CR" sz="24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s-CR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s-CR" sz="2400" b="0" i="1" smtClean="0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  <m:sSup>
                            <m:sSup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C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CR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CR" sz="24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CR" sz="24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CR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s-CR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s-CR" sz="24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s-CR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437112"/>
                <a:ext cx="7085722" cy="170700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22959" y="1989750"/>
            <a:ext cx="7543801" cy="440349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ion temperature and drift velocity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334441" y="3645024"/>
            <a:ext cx="360040" cy="70284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Wave-Induced Perturbation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827" b="-18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59" y="1700808"/>
                <a:ext cx="7543801" cy="4319570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 dispersion relation of electrostatic wave</a:t>
                </a:r>
              </a:p>
              <a:p>
                <a:pPr lvl="1"/>
                <a:endPara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Record in-phase and out-of-phase components of fluorescence due to passing electrostatic wave</a:t>
                </a:r>
              </a:p>
              <a:p>
                <a:pPr lvl="1"/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 analytical expression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measured fluorescent intensity </a:t>
                </a:r>
                <a:r>
                  <a:rPr lang="es-CR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next slide</a:t>
                </a:r>
                <a:r>
                  <a:rPr lang="es-CR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Derived from ion </a:t>
                </a:r>
                <a:r>
                  <a:rPr lang="en-US" sz="20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Vlasov</a:t>
                </a: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equation with electrostatic wave perturbation</a:t>
                </a:r>
              </a:p>
              <a:p>
                <a:pPr marL="201168" lvl="1" indent="0">
                  <a:buNone/>
                </a:pPr>
                <a:endParaRPr lang="es-CR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Determine best fit</a:t>
                </a:r>
                <a:r>
                  <a:rPr lang="es-CR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s-CR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e>
                      <m:sup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s-CR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700808"/>
                <a:ext cx="7543801" cy="4319570"/>
              </a:xfrm>
              <a:blipFill rotWithShape="0">
                <a:blip r:embed="rId4"/>
                <a:stretch>
                  <a:fillRect t="-1975" b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27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Analytical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s-C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Expression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635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1929301"/>
                <a:ext cx="9144000" cy="19317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C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CR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𝑡𝑖</m:t>
                              </m:r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s-C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  <m:d>
                                <m:dPr>
                                  <m:ctrlPr>
                                    <a:rPr lang="es-CR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CR" sz="20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𝜁</m:t>
                                      </m:r>
                                    </m:e>
                                    <m:sub>
                                      <m:r>
                                        <a:rPr lang="es-C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s-C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C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CR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CR" sz="20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𝜁</m:t>
                                      </m:r>
                                    </m:e>
                                    <m:sub>
                                      <m:r>
                                        <a:rPr lang="es-C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s-CR" sz="20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CR" sz="2000" b="0" i="1" smtClean="0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C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s-C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CR" sz="2000" b="0" i="1" smtClean="0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C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s-C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s-CR" sz="20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C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s-CR" sz="2000" b="0" i="1" smtClean="0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s-CR" sz="2000" b="0" i="1" smtClean="0">
                                                  <a:latin typeface="Cambria Math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∥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s-CR" sz="2000" b="0" i="1" smtClean="0">
                                                  <a:latin typeface="Cambria Math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⊥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  <m:d>
                                    <m:dPr>
                                      <m:ctrlPr>
                                        <a:rPr lang="es-CR" sz="20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s-CR" sz="2000" b="0" i="1" smtClean="0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C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𝜁</m:t>
                                          </m:r>
                                        </m:e>
                                        <m:sub>
                                          <m:r>
                                            <a:rPr lang="es-C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s-C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s-C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s-CR" sz="20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CR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CR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CR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R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s-CR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C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C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𝑖𝑚</m:t>
                              </m:r>
                              <m:r>
                                <a:rPr lang="es-C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sSup>
                        <m:sSupPr>
                          <m:ctrlPr>
                            <a:rPr lang="es-CR" sz="20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CR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s-CR" sz="20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C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/8</m:t>
                          </m:r>
                        </m:sup>
                      </m:sSup>
                      <m:sSup>
                        <m:sSupPr>
                          <m:ctrlPr>
                            <a:rPr lang="es-CR" sz="20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C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f>
                                <m:fPr>
                                  <m:ctrlPr>
                                    <a:rPr lang="es-CR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nary>
                      <m:d>
                        <m:d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CR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s-C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s-CR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CR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num>
                            <m:den>
                              <m:r>
                                <a:rPr lang="es-C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s-CR" sz="20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C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C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𝑖𝑙</m:t>
                          </m:r>
                          <m:r>
                            <a:rPr lang="es-C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s-C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lang="es-CR" sz="2000" b="0" dirty="0" smtClean="0">
                  <a:ea typeface="Cambria Math" panose="02040503050406030204" pitchFamily="18" charset="0"/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29301"/>
                <a:ext cx="9144000" cy="193174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31617" y="3645024"/>
                <a:ext cx="6080767" cy="645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CR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s-CR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CR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CR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CR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𝑑𝑖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CR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s-C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R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CR" b="0" i="1" smtClean="0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𝑡𝑖</m:t>
                              </m:r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CR" b="0" i="1" smtClean="0">
                              <a:latin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CR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s-CR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CR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𝑡𝑖</m:t>
                              </m:r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CR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CR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R" i="1">
                              <a:latin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CR" i="1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C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s-CR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C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CR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CR" i="1">
                                  <a:latin typeface="Cambria Math" panose="02040503050406030204" pitchFamily="18" charset="0"/>
                                </a:rPr>
                                <m:t>𝑡𝑖</m:t>
                              </m:r>
                              <m:r>
                                <a:rPr lang="es-CR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CR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CR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s-C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617" y="3645024"/>
                <a:ext cx="6080767" cy="6453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72615" y="4509120"/>
                <a:ext cx="7543801" cy="156809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Remove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dependence with normalization</a:t>
                </a:r>
              </a:p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Solve electrostatic dispersion relation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∥</m:t>
                        </m:r>
                      </m:sub>
                    </m:sSub>
                    <m:r>
                      <a:rPr lang="es-C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s-C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b>
                    </m:sSub>
                    <m:r>
                      <a:rPr lang="es-C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Survey </a:t>
                </a:r>
                <a14:m>
                  <m:oMath xmlns:m="http://schemas.openxmlformats.org/officeDocument/2006/math">
                    <m:r>
                      <a:rPr lang="es-CR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s-C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s-C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CR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space</a:t>
                </a:r>
              </a:p>
              <a:p>
                <a:pPr lvl="2"/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Find best fit parameters 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-analysis</a:t>
                </a: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2615" y="4509120"/>
                <a:ext cx="7543801" cy="1568094"/>
              </a:xfrm>
              <a:blipFill rotWithShape="0">
                <a:blip r:embed="rId5"/>
                <a:stretch>
                  <a:fillRect t="-5837" b="-8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4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Temperature Data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40" y="1916831"/>
            <a:ext cx="5673521" cy="4255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09853" y="3821574"/>
                <a:ext cx="12488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CR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C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CR" b="0" i="1" smtClean="0">
                        <a:latin typeface="Cambria Math" panose="02040503050406030204" pitchFamily="18" charset="0"/>
                      </a:rPr>
                      <m:t>=0.04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eV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853" y="3821574"/>
                <a:ext cx="1248868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6341" t="-28889" r="-10732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63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84685"/>
            <a:ext cx="5688632" cy="3864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Sample </a:t>
                </a:r>
                <a14:m>
                  <m:oMath xmlns:m="http://schemas.openxmlformats.org/officeDocument/2006/math">
                    <m:r>
                      <a:rPr lang="es-C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s-C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s-C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s-C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Plot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3635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44208" y="587727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Jorns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Thesis 2012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4260" y="2156693"/>
            <a:ext cx="401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of peak indicates best fit parameters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92412" y="2516733"/>
            <a:ext cx="648072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40484" y="3308821"/>
            <a:ext cx="2495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Full width, half maximum gives error in fit parameters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00324" y="3668861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064420" y="3668861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7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Interactive Software Tool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2061758"/>
            <a:ext cx="7543801" cy="10792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lasma 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ocket 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 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haracteriz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(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0100" y="3356992"/>
            <a:ext cx="7543801" cy="25202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Versatile data input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Parametric control of solver settings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Robust root-solving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visualization features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4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Overview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7504" y="3158611"/>
                <a:ext cx="2915093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CR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, …</m:t>
                      </m:r>
                    </m:oMath>
                  </m:oMathPara>
                </a14:m>
                <a:endParaRPr lang="es-CR" sz="2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s-CR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s-CR" sz="2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CR" sz="24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s-CR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s-CR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s-CR" sz="2400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s-CR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CR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2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𝔇</m:t>
                      </m:r>
                      <m:d>
                        <m:dPr>
                          <m:ctrlPr>
                            <a:rPr lang="es-CR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s-C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s-C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  <m:r>
                            <a:rPr lang="es-C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s-CR" sz="24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C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C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s-CR" sz="24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C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C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s-C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158611"/>
                <a:ext cx="2915093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2092" r="-2092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/>
          <p:cNvGrpSpPr/>
          <p:nvPr/>
        </p:nvGrpSpPr>
        <p:grpSpPr>
          <a:xfrm>
            <a:off x="3275856" y="2782892"/>
            <a:ext cx="2592288" cy="1990675"/>
            <a:chOff x="6453540" y="2914927"/>
            <a:chExt cx="2150908" cy="1774651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7376034" y="3132873"/>
              <a:ext cx="0" cy="13876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6453540" y="4472047"/>
              <a:ext cx="1931717" cy="84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8212896" y="4511604"/>
              <a:ext cx="391552" cy="177974"/>
            </a:xfrm>
            <a:prstGeom prst="rect">
              <a:avLst/>
            </a:prstGeom>
            <a:blipFill rotWithShape="0">
              <a:blip r:embed="rId4"/>
              <a:stretch>
                <a:fillRect l="-13953" r="-18605" b="-5185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 dirty="0">
                  <a:noFill/>
                </a:rPr>
                <a:t> </a:t>
              </a:r>
            </a:p>
          </p:txBody>
        </p:sp>
        <p:sp>
          <p:nvSpPr>
            <p:cNvPr id="12" name="TextBox 1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7264365" y="2914927"/>
              <a:ext cx="403076" cy="177974"/>
            </a:xfrm>
            <a:prstGeom prst="rect">
              <a:avLst/>
            </a:prstGeom>
            <a:blipFill rotWithShape="0">
              <a:blip r:embed="rId5"/>
              <a:stretch>
                <a:fillRect l="-12687" r="-18657" b="-5185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 dirty="0">
                  <a:noFill/>
                </a:rPr>
                <a:t> 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526078" y="3213597"/>
              <a:ext cx="702514" cy="1176876"/>
            </a:xfrm>
            <a:prstGeom prst="rect">
              <a:avLst/>
            </a:prstGeom>
            <a:solidFill>
              <a:srgbClr val="B7D2EB">
                <a:alpha val="20000"/>
              </a:srgbClr>
            </a:solidFill>
            <a:ln w="5715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Right Arrow 13"/>
            <p:cNvSpPr/>
            <p:nvPr/>
          </p:nvSpPr>
          <p:spPr bwMode="auto">
            <a:xfrm>
              <a:off x="6824903" y="4338639"/>
              <a:ext cx="52827" cy="10451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 bwMode="auto">
            <a:xfrm flipH="1">
              <a:off x="6842249" y="3160914"/>
              <a:ext cx="52827" cy="10536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 bwMode="auto">
            <a:xfrm rot="5400000" flipV="1">
              <a:off x="6487385" y="3791166"/>
              <a:ext cx="78175" cy="70172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Right Arrow 16"/>
            <p:cNvSpPr/>
            <p:nvPr/>
          </p:nvSpPr>
          <p:spPr bwMode="auto">
            <a:xfrm rot="16200000">
              <a:off x="7189899" y="3819207"/>
              <a:ext cx="78175" cy="70173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690865" y="3425180"/>
              <a:ext cx="63865" cy="68828"/>
            </a:xfrm>
            <a:prstGeom prst="ellipse">
              <a:avLst/>
            </a:prstGeom>
            <a:solidFill>
              <a:srgbClr val="005C2A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7526629" y="3211897"/>
              <a:ext cx="702514" cy="1176876"/>
            </a:xfrm>
            <a:prstGeom prst="rect">
              <a:avLst/>
            </a:prstGeom>
            <a:solidFill>
              <a:srgbClr val="B7D2EB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Right Arrow 19"/>
            <p:cNvSpPr/>
            <p:nvPr/>
          </p:nvSpPr>
          <p:spPr bwMode="auto">
            <a:xfrm flipH="1">
              <a:off x="7672966" y="3165162"/>
              <a:ext cx="52827" cy="10536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Right Arrow 20"/>
            <p:cNvSpPr/>
            <p:nvPr/>
          </p:nvSpPr>
          <p:spPr bwMode="auto">
            <a:xfrm rot="5400000" flipV="1">
              <a:off x="7487935" y="3419834"/>
              <a:ext cx="78175" cy="70173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7940568" y="3277327"/>
              <a:ext cx="64653" cy="69678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7644897" y="4147450"/>
              <a:ext cx="64653" cy="69678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Right Arrow 23"/>
            <p:cNvSpPr/>
            <p:nvPr/>
          </p:nvSpPr>
          <p:spPr bwMode="auto">
            <a:xfrm flipH="1">
              <a:off x="8027298" y="3165162"/>
              <a:ext cx="52826" cy="10536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Right Arrow 24"/>
            <p:cNvSpPr/>
            <p:nvPr/>
          </p:nvSpPr>
          <p:spPr bwMode="auto">
            <a:xfrm>
              <a:off x="7657986" y="4332691"/>
              <a:ext cx="52826" cy="10451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8038809" y="4332691"/>
              <a:ext cx="52827" cy="10451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Right Arrow 26"/>
            <p:cNvSpPr/>
            <p:nvPr/>
          </p:nvSpPr>
          <p:spPr bwMode="auto">
            <a:xfrm rot="5400000" flipV="1">
              <a:off x="7487147" y="4042683"/>
              <a:ext cx="78175" cy="70172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Right Arrow 27"/>
            <p:cNvSpPr/>
            <p:nvPr/>
          </p:nvSpPr>
          <p:spPr bwMode="auto">
            <a:xfrm rot="16200000">
              <a:off x="8193209" y="3483171"/>
              <a:ext cx="78175" cy="70961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9" name="Right Arrow 28"/>
            <p:cNvSpPr/>
            <p:nvPr/>
          </p:nvSpPr>
          <p:spPr bwMode="auto">
            <a:xfrm rot="16200000">
              <a:off x="8192421" y="4088174"/>
              <a:ext cx="78175" cy="70961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7876703" y="3211897"/>
              <a:ext cx="0" cy="11794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 rot="16200000">
              <a:off x="7880251" y="3430817"/>
              <a:ext cx="0" cy="72459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ight Arrow 33"/>
            <p:cNvSpPr/>
            <p:nvPr/>
          </p:nvSpPr>
          <p:spPr bwMode="auto">
            <a:xfrm flipH="1">
              <a:off x="7685738" y="3740260"/>
              <a:ext cx="52827" cy="10536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" name="Right Arrow 34"/>
            <p:cNvSpPr/>
            <p:nvPr/>
          </p:nvSpPr>
          <p:spPr bwMode="auto">
            <a:xfrm flipV="1">
              <a:off x="7632753" y="3744338"/>
              <a:ext cx="52827" cy="10536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" name="Right Arrow 35"/>
            <p:cNvSpPr/>
            <p:nvPr/>
          </p:nvSpPr>
          <p:spPr bwMode="auto">
            <a:xfrm flipH="1">
              <a:off x="8066572" y="3740255"/>
              <a:ext cx="52827" cy="10536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" name="Right Arrow 36"/>
            <p:cNvSpPr/>
            <p:nvPr/>
          </p:nvSpPr>
          <p:spPr bwMode="auto">
            <a:xfrm flipV="1">
              <a:off x="8013587" y="3744334"/>
              <a:ext cx="52827" cy="105367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Right Arrow 37"/>
            <p:cNvSpPr/>
            <p:nvPr/>
          </p:nvSpPr>
          <p:spPr bwMode="auto">
            <a:xfrm rot="16200000" flipH="1">
              <a:off x="7849262" y="3417747"/>
              <a:ext cx="56932" cy="97769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" name="Right Arrow 38"/>
            <p:cNvSpPr/>
            <p:nvPr/>
          </p:nvSpPr>
          <p:spPr bwMode="auto">
            <a:xfrm rot="16200000" flipV="1">
              <a:off x="7848319" y="3475361"/>
              <a:ext cx="56932" cy="97769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" name="Right Arrow 39"/>
            <p:cNvSpPr/>
            <p:nvPr/>
          </p:nvSpPr>
          <p:spPr bwMode="auto">
            <a:xfrm rot="16200000" flipH="1">
              <a:off x="7849259" y="4032107"/>
              <a:ext cx="56932" cy="97769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" name="Right Arrow 40"/>
            <p:cNvSpPr/>
            <p:nvPr/>
          </p:nvSpPr>
          <p:spPr bwMode="auto">
            <a:xfrm rot="16200000" flipV="1">
              <a:off x="7848315" y="4089721"/>
              <a:ext cx="56932" cy="97769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00192" y="2564904"/>
            <a:ext cx="2448272" cy="1277616"/>
            <a:chOff x="6300192" y="3140968"/>
            <a:chExt cx="2448272" cy="1277616"/>
          </a:xfrm>
        </p:grpSpPr>
        <p:cxnSp>
          <p:nvCxnSpPr>
            <p:cNvPr id="81" name="Straight Arrow Connector 80"/>
            <p:cNvCxnSpPr/>
            <p:nvPr/>
          </p:nvCxnSpPr>
          <p:spPr bwMode="auto">
            <a:xfrm flipV="1">
              <a:off x="6507762" y="3447354"/>
              <a:ext cx="0" cy="720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 bwMode="auto">
            <a:xfrm flipV="1">
              <a:off x="6444208" y="4113620"/>
              <a:ext cx="216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6300192" y="3140968"/>
                  <a:ext cx="58285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𝑅𝑒</m:t>
                        </m:r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192" y="3140968"/>
                  <a:ext cx="582852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292" r="-12500" b="-317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8582136" y="4172363"/>
                  <a:ext cx="16632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2136" y="4172363"/>
                  <a:ext cx="166328" cy="2462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9630" r="-25926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Oval 92"/>
            <p:cNvSpPr/>
            <p:nvPr/>
          </p:nvSpPr>
          <p:spPr bwMode="auto">
            <a:xfrm>
              <a:off x="6660232" y="3963452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6798336" y="3810402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7014360" y="3681572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7230384" y="3603412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7446408" y="3537556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7662432" y="3459396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7878456" y="3465548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8094480" y="3465548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8310504" y="3465548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00192" y="3974073"/>
            <a:ext cx="2448272" cy="1219667"/>
            <a:chOff x="6300192" y="4550137"/>
            <a:chExt cx="2448272" cy="1219667"/>
          </a:xfrm>
        </p:grpSpPr>
        <p:cxnSp>
          <p:nvCxnSpPr>
            <p:cNvPr id="86" name="Straight Arrow Connector 85"/>
            <p:cNvCxnSpPr/>
            <p:nvPr/>
          </p:nvCxnSpPr>
          <p:spPr bwMode="auto">
            <a:xfrm flipV="1">
              <a:off x="6508002" y="4803583"/>
              <a:ext cx="0" cy="720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 bwMode="auto">
            <a:xfrm flipV="1">
              <a:off x="6444448" y="5469849"/>
              <a:ext cx="216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6300192" y="4550137"/>
                  <a:ext cx="59792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𝐼𝑚</m:t>
                        </m:r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192" y="4550137"/>
                  <a:ext cx="597921" cy="24622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071" r="-11111" b="-317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8582136" y="5523583"/>
                  <a:ext cx="16632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2136" y="5523583"/>
                  <a:ext cx="166328" cy="24622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9630" r="-25926" b="-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Oval 101"/>
            <p:cNvSpPr/>
            <p:nvPr/>
          </p:nvSpPr>
          <p:spPr bwMode="auto">
            <a:xfrm>
              <a:off x="6588224" y="5307559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6740624" y="5235551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6893024" y="5163543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7086368" y="5091535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7308304" y="5019527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7518416" y="4947519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7740352" y="4875511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7950464" y="4803503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8166488" y="4731495"/>
              <a:ext cx="77920" cy="78160"/>
            </a:xfrm>
            <a:prstGeom prst="ellipse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67" name="Content Placeholder 2"/>
          <p:cNvSpPr txBox="1">
            <a:spLocks/>
          </p:cNvSpPr>
          <p:nvPr/>
        </p:nvSpPr>
        <p:spPr>
          <a:xfrm>
            <a:off x="944116" y="5085184"/>
            <a:ext cx="963588" cy="6128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3896444" y="5085184"/>
            <a:ext cx="1171588" cy="6128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6856796" y="5085184"/>
            <a:ext cx="1171588" cy="6128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</a:p>
        </p:txBody>
      </p:sp>
    </p:spTree>
    <p:extLst>
      <p:ext uri="{BB962C8B-B14F-4D97-AF65-F5344CB8AC3E}">
        <p14:creationId xmlns:p14="http://schemas.microsoft.com/office/powerpoint/2010/main" val="29846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Root-Solving Algorithms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564904"/>
            <a:ext cx="7543801" cy="3024336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root-finder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spatial point, how many zeros are there and what are their locations in the complex plane?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76256" y="573325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 Choueiri 1991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158" y="544585"/>
            <a:ext cx="7543800" cy="9401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Cauchy’s </a:t>
            </a:r>
            <a:r>
              <a:rPr lang="en-US" sz="4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Argument Principle</a:t>
            </a:r>
            <a:endParaRPr lang="en-US" sz="4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043608" y="1951672"/>
            <a:ext cx="3384376" cy="3709576"/>
          </a:xfrm>
          <a:custGeom>
            <a:avLst/>
            <a:gdLst>
              <a:gd name="connsiteX0" fmla="*/ 439340 w 2860152"/>
              <a:gd name="connsiteY0" fmla="*/ 1855396 h 3240339"/>
              <a:gd name="connsiteX1" fmla="*/ 934640 w 2860152"/>
              <a:gd name="connsiteY1" fmla="*/ 1487096 h 3240339"/>
              <a:gd name="connsiteX2" fmla="*/ 198040 w 2860152"/>
              <a:gd name="connsiteY2" fmla="*/ 1131496 h 3240339"/>
              <a:gd name="connsiteX3" fmla="*/ 1836340 w 2860152"/>
              <a:gd name="connsiteY3" fmla="*/ 13896 h 3240339"/>
              <a:gd name="connsiteX4" fmla="*/ 2801540 w 2860152"/>
              <a:gd name="connsiteY4" fmla="*/ 1995096 h 3240339"/>
              <a:gd name="connsiteX5" fmla="*/ 134540 w 2860152"/>
              <a:gd name="connsiteY5" fmla="*/ 3239696 h 3240339"/>
              <a:gd name="connsiteX6" fmla="*/ 439340 w 2860152"/>
              <a:gd name="connsiteY6" fmla="*/ 1855396 h 324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0152" h="3240339">
                <a:moveTo>
                  <a:pt x="439340" y="1855396"/>
                </a:moveTo>
                <a:cubicBezTo>
                  <a:pt x="572690" y="1563296"/>
                  <a:pt x="974857" y="1607746"/>
                  <a:pt x="934640" y="1487096"/>
                </a:cubicBezTo>
                <a:cubicBezTo>
                  <a:pt x="894423" y="1366446"/>
                  <a:pt x="47757" y="1377029"/>
                  <a:pt x="198040" y="1131496"/>
                </a:cubicBezTo>
                <a:cubicBezTo>
                  <a:pt x="348323" y="885963"/>
                  <a:pt x="1402423" y="-130037"/>
                  <a:pt x="1836340" y="13896"/>
                </a:cubicBezTo>
                <a:cubicBezTo>
                  <a:pt x="2270257" y="157829"/>
                  <a:pt x="3085173" y="1457463"/>
                  <a:pt x="2801540" y="1995096"/>
                </a:cubicBezTo>
                <a:cubicBezTo>
                  <a:pt x="2517907" y="2532729"/>
                  <a:pt x="521890" y="3265096"/>
                  <a:pt x="134540" y="3239696"/>
                </a:cubicBezTo>
                <a:cubicBezTo>
                  <a:pt x="-252810" y="3214296"/>
                  <a:pt x="305990" y="2147496"/>
                  <a:pt x="439340" y="1855396"/>
                </a:cubicBezTo>
                <a:close/>
              </a:path>
            </a:pathLst>
          </a:custGeom>
          <a:solidFill>
            <a:srgbClr val="B7D2E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466975" y="5085184"/>
                <a:ext cx="66486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23"/>
                        </m:rP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5085184"/>
                <a:ext cx="664865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131840" y="4365104"/>
                <a:ext cx="626775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US" sz="96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4365104"/>
                <a:ext cx="626775" cy="147732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/>
          <p:nvPr/>
        </p:nvCxnSpPr>
        <p:spPr>
          <a:xfrm flipV="1">
            <a:off x="530538" y="5254516"/>
            <a:ext cx="0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 flipV="1">
            <a:off x="650664" y="5434191"/>
            <a:ext cx="0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207373" y="5772472"/>
                <a:ext cx="5957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373" y="5772472"/>
                <a:ext cx="59574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163" t="-4444" r="-14286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07504" y="4941168"/>
                <a:ext cx="6154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CR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941168"/>
                <a:ext cx="615490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8911" t="-4444" r="-12871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699792" y="2130528"/>
                <a:ext cx="57983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130528"/>
                <a:ext cx="579830" cy="49244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ight Arrow 41"/>
          <p:cNvSpPr/>
          <p:nvPr/>
        </p:nvSpPr>
        <p:spPr>
          <a:xfrm rot="8260577">
            <a:off x="1570276" y="2600428"/>
            <a:ext cx="360040" cy="325200"/>
          </a:xfrm>
          <a:prstGeom prst="rightArrow">
            <a:avLst>
              <a:gd name="adj1" fmla="val 0"/>
              <a:gd name="adj2" fmla="val 3082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 rot="19431535">
            <a:off x="3553136" y="4613094"/>
            <a:ext cx="360040" cy="325200"/>
          </a:xfrm>
          <a:prstGeom prst="rightArrow">
            <a:avLst>
              <a:gd name="adj1" fmla="val 0"/>
              <a:gd name="adj2" fmla="val 3082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254689" y="3146610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699792" y="4161862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757392" y="4775694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962348" y="2862805"/>
                <a:ext cx="46006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348" y="2862805"/>
                <a:ext cx="460062" cy="55399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63888" y="3679864"/>
                <a:ext cx="46006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3679864"/>
                <a:ext cx="460062" cy="55399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99592" y="3823880"/>
                <a:ext cx="434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823880"/>
                <a:ext cx="434413" cy="55399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4554547" y="3079616"/>
                <a:ext cx="4341747" cy="1147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R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s-CR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R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CR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CR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nary>
                        <m:naryPr>
                          <m:chr m:val="∮"/>
                          <m:ctrlPr>
                            <a:rPr lang="es-CR" sz="28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s-CR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s-CR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s-CR" sz="2800" i="1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p>
                              <m:r>
                                <a:rPr lang="es-CR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𝔇</m:t>
                              </m:r>
                              <m: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′(</m:t>
                              </m:r>
                              <m:r>
                                <a:rPr lang="es-CR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  <m: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𝔇</m:t>
                              </m:r>
                              <m: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CR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  <m: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s-CR" sz="2800" i="1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47" y="3079616"/>
                <a:ext cx="4341747" cy="114736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586417" y="4775694"/>
                <a:ext cx="35610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CR" sz="2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CR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Sum of multiplicities of zeros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417" y="4775694"/>
                <a:ext cx="3561039" cy="400110"/>
              </a:xfrm>
              <a:prstGeom prst="rect">
                <a:avLst/>
              </a:prstGeom>
              <a:blipFill rotWithShape="0">
                <a:blip r:embed="rId17"/>
                <a:stretch>
                  <a:fillRect t="-7576" r="-102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3131840" y="5498470"/>
                <a:ext cx="589629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CR" sz="2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CR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C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Value of zero times multiplicity (if only one present)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498470"/>
                <a:ext cx="5896294" cy="400110"/>
              </a:xfrm>
              <a:prstGeom prst="rect">
                <a:avLst/>
              </a:prstGeom>
              <a:blipFill rotWithShape="0">
                <a:blip r:embed="rId18"/>
                <a:stretch>
                  <a:fillRect t="-9091" r="-31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05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Search Algorithm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4368" y="2349240"/>
            <a:ext cx="2880000" cy="3240000"/>
          </a:xfrm>
          <a:prstGeom prst="rect">
            <a:avLst/>
          </a:prstGeom>
          <a:solidFill>
            <a:srgbClr val="B7D2EB"/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571560" y="2061288"/>
            <a:ext cx="0" cy="39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22960" y="5794152"/>
            <a:ext cx="7421448" cy="17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092457" y="5805264"/>
                <a:ext cx="10160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457" y="5805264"/>
                <a:ext cx="1016047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644008" y="1772816"/>
                <a:ext cx="10447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s-CR" sz="28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1772816"/>
                <a:ext cx="1044773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259632" y="2349240"/>
            <a:ext cx="2880000" cy="3240000"/>
          </a:xfrm>
          <a:prstGeom prst="rect">
            <a:avLst/>
          </a:prstGeom>
          <a:solidFill>
            <a:srgbClr val="B7D2EB"/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2483548" y="5445224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516216" y="5450780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flipH="1">
            <a:off x="2555776" y="2204864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flipH="1">
            <a:off x="6588444" y="2210420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 flipV="1">
            <a:off x="1151620" y="3891496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6200000">
            <a:off x="4031940" y="3969060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400000" flipV="1">
            <a:off x="4896036" y="4617132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6200000">
            <a:off x="7776356" y="4689140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619672" y="2924944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289108" y="4941176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639579" y="3159252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 flipV="1">
            <a:off x="4896036" y="2960948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6200000">
            <a:off x="7776356" y="3032956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907704" y="3717032"/>
                <a:ext cx="145084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3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R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CR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R" sz="3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s-CR" sz="3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717032"/>
                <a:ext cx="1450846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831802" y="3717032"/>
                <a:ext cx="145084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R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R" sz="3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R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CR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R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s-CR" sz="3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802" y="3717032"/>
                <a:ext cx="1450846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57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Search Algorithm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4368" y="2349240"/>
            <a:ext cx="2880000" cy="3240000"/>
          </a:xfrm>
          <a:prstGeom prst="rect">
            <a:avLst/>
          </a:prstGeom>
          <a:solidFill>
            <a:srgbClr val="B7D2EB"/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59632" y="2349240"/>
            <a:ext cx="2880000" cy="3240000"/>
          </a:xfrm>
          <a:prstGeom prst="rect">
            <a:avLst/>
          </a:prstGeom>
          <a:solidFill>
            <a:srgbClr val="B7D2EB">
              <a:alpha val="20000"/>
            </a:srgbClr>
          </a:solidFill>
          <a:ln w="571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2483548" y="5445224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164068" y="5450780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flipH="1">
            <a:off x="2555776" y="2204864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flipH="1">
            <a:off x="7236296" y="2210420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 flipV="1">
            <a:off x="1151620" y="3891496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6200000">
            <a:off x="4031940" y="3969060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400000" flipV="1">
            <a:off x="4896036" y="4617132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6200000">
            <a:off x="7776356" y="4689140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619672" y="2924944"/>
            <a:ext cx="144000" cy="144000"/>
          </a:xfrm>
          <a:prstGeom prst="ellipse">
            <a:avLst/>
          </a:prstGeom>
          <a:solidFill>
            <a:srgbClr val="00F66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289108" y="4941176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639579" y="3159252"/>
            <a:ext cx="144000" cy="144000"/>
          </a:xfrm>
          <a:prstGeom prst="ellipse">
            <a:avLst/>
          </a:prstGeom>
          <a:solidFill>
            <a:srgbClr val="00F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8" idx="1"/>
            <a:endCxn id="8" idx="3"/>
          </p:cNvCxnSpPr>
          <p:nvPr/>
        </p:nvCxnSpPr>
        <p:spPr>
          <a:xfrm>
            <a:off x="5004368" y="3969240"/>
            <a:ext cx="288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5400000" flipV="1">
            <a:off x="6336196" y="2960948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6200000">
            <a:off x="7776356" y="3032956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8" idx="0"/>
            <a:endCxn id="8" idx="2"/>
          </p:cNvCxnSpPr>
          <p:nvPr/>
        </p:nvCxnSpPr>
        <p:spPr>
          <a:xfrm>
            <a:off x="6444368" y="2349240"/>
            <a:ext cx="0" cy="3240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Arrow 36"/>
          <p:cNvSpPr/>
          <p:nvPr/>
        </p:nvSpPr>
        <p:spPr>
          <a:xfrm>
            <a:off x="5652120" y="5445224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flipH="1">
            <a:off x="5724348" y="2204864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6200000">
            <a:off x="6336196" y="3176972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5400000" flipV="1">
            <a:off x="6336196" y="4545124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6200000">
            <a:off x="6336196" y="4761148"/>
            <a:ext cx="216024" cy="28803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571560" y="2061288"/>
            <a:ext cx="0" cy="39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822960" y="5794152"/>
            <a:ext cx="7421448" cy="17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092457" y="5805264"/>
                <a:ext cx="10160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457" y="5805264"/>
                <a:ext cx="1016047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644008" y="1772816"/>
                <a:ext cx="10447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s-CR" sz="28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CR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1772816"/>
                <a:ext cx="1044773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1473-9C0C-4639-9CB2-1F4D4E20E15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5722</TotalTime>
  <Words>1800</Words>
  <Application>Microsoft Macintosh PowerPoint</Application>
  <PresentationFormat>On-screen Show (4:3)</PresentationFormat>
  <Paragraphs>236</Paragraphs>
  <Slides>38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Calibri</vt:lpstr>
      <vt:lpstr>Calibri Light</vt:lpstr>
      <vt:lpstr>Cambria Math</vt:lpstr>
      <vt:lpstr>Times New Roman</vt:lpstr>
      <vt:lpstr>Wingdings</vt:lpstr>
      <vt:lpstr>Arial</vt:lpstr>
      <vt:lpstr>Palatino</vt:lpstr>
      <vt:lpstr>Retrospect</vt:lpstr>
      <vt:lpstr>Acrobat Document</vt:lpstr>
      <vt:lpstr>Software and diagnostics for the study of instabilities in partially magnetized plasmas</vt:lpstr>
      <vt:lpstr>Outline</vt:lpstr>
      <vt:lpstr>Numerical Work</vt:lpstr>
      <vt:lpstr>Interactive Software Tool</vt:lpstr>
      <vt:lpstr>PRINCE Overview</vt:lpstr>
      <vt:lpstr>Root-Solving Algorithms</vt:lpstr>
      <vt:lpstr>Application of Cauchy’s Argument Principle</vt:lpstr>
      <vt:lpstr>Global Search Algorithm</vt:lpstr>
      <vt:lpstr>Global Search Algorithm</vt:lpstr>
      <vt:lpstr>Root-Solving Algorithms</vt:lpstr>
      <vt:lpstr>Local Root-Tracker</vt:lpstr>
      <vt:lpstr>Example using PRINCE</vt:lpstr>
      <vt:lpstr>PowerPoint Presentation</vt:lpstr>
      <vt:lpstr>PowerPoint Presentation</vt:lpstr>
      <vt:lpstr>PRINCE Example: Esipchuk-Tilinin Dispersion Relation1</vt:lpstr>
      <vt:lpstr>Run Prince</vt:lpstr>
      <vt:lpstr>PRINCE Example</vt:lpstr>
      <vt:lpstr>Updates on PRINCE</vt:lpstr>
      <vt:lpstr>Updates on PRINCE</vt:lpstr>
      <vt:lpstr>Experimental Verification</vt:lpstr>
      <vt:lpstr>Active Wave Injection</vt:lpstr>
      <vt:lpstr>AWI Diagnostic</vt:lpstr>
      <vt:lpstr>Fourier-Space Quantities</vt:lpstr>
      <vt:lpstr>Interferometric Analysis</vt:lpstr>
      <vt:lpstr>PWX : Coherence Spectrum</vt:lpstr>
      <vt:lpstr>Dispersion Relation from AWI </vt:lpstr>
      <vt:lpstr>Wave Antenna</vt:lpstr>
      <vt:lpstr>Antenna Circuit</vt:lpstr>
      <vt:lpstr>Experiment</vt:lpstr>
      <vt:lpstr>Laser Induced Fluorescence</vt:lpstr>
      <vt:lpstr>LIF System</vt:lpstr>
      <vt:lpstr>Sample Dispersion Data</vt:lpstr>
      <vt:lpstr>Conclusions</vt:lpstr>
      <vt:lpstr>Background Distribution - f_0</vt:lpstr>
      <vt:lpstr>Wave-Induced Perturbation - f_1</vt:lpstr>
      <vt:lpstr>Analytical f_1 Expression</vt:lpstr>
      <vt:lpstr>Sample Temperature Data</vt:lpstr>
      <vt:lpstr>Sample 1/χ^2 Plot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SebasR55@hotmail.com</dc:creator>
  <cp:lastModifiedBy>Edgar Y. Choueiri</cp:lastModifiedBy>
  <cp:revision>1961</cp:revision>
  <dcterms:created xsi:type="dcterms:W3CDTF">2014-03-11T23:36:20Z</dcterms:created>
  <dcterms:modified xsi:type="dcterms:W3CDTF">2017-06-21T09:11:45Z</dcterms:modified>
</cp:coreProperties>
</file>